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73" r:id="rId4"/>
    <p:sldId id="258" r:id="rId5"/>
    <p:sldId id="259" r:id="rId6"/>
    <p:sldId id="261" r:id="rId7"/>
    <p:sldId id="269" r:id="rId8"/>
    <p:sldId id="267" r:id="rId9"/>
    <p:sldId id="268" r:id="rId10"/>
    <p:sldId id="262" r:id="rId11"/>
    <p:sldId id="271" r:id="rId12"/>
    <p:sldId id="263" r:id="rId13"/>
    <p:sldId id="272" r:id="rId14"/>
    <p:sldId id="274" r:id="rId15"/>
    <p:sldId id="275" r:id="rId16"/>
    <p:sldId id="270" r:id="rId17"/>
    <p:sldId id="27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B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041"/>
  </p:normalViewPr>
  <p:slideViewPr>
    <p:cSldViewPr snapToGrid="0" snapToObjects="1">
      <p:cViewPr varScale="1">
        <p:scale>
          <a:sx n="102" d="100"/>
          <a:sy n="102" d="100"/>
        </p:scale>
        <p:origin x="1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4T08:39:09.607"/>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4T08:39:10.501"/>
    </inkml:context>
    <inkml:brush xml:id="br0">
      <inkml:brushProperty name="width" value="0.05" units="cm"/>
      <inkml:brushProperty name="height" value="0.05" units="cm"/>
      <inkml:brushProperty name="color" value="#E71224"/>
    </inkml:brush>
  </inkml:definitions>
  <inkml:trace contextRef="#ctx0" brushRef="#br0">0 0 24575,'0'5'0,"0"-2"0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FBBBC-91C3-3A42-8826-A1CD117ED48D}" type="datetimeFigureOut">
              <a:rPr kumimoji="1" lang="ja-JP" altLang="en-US" smtClean="0"/>
              <a:t>2021/7/3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44B90-8E05-0E4F-AF10-32A493BA8652}" type="slidenum">
              <a:rPr kumimoji="1" lang="ja-JP" altLang="en-US" smtClean="0"/>
              <a:t>‹#›</a:t>
            </a:fld>
            <a:endParaRPr kumimoji="1" lang="ja-JP" altLang="en-US"/>
          </a:p>
        </p:txBody>
      </p:sp>
    </p:spTree>
    <p:extLst>
      <p:ext uri="{BB962C8B-B14F-4D97-AF65-F5344CB8AC3E}">
        <p14:creationId xmlns:p14="http://schemas.microsoft.com/office/powerpoint/2010/main" val="9259128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「機械学習を用いたタンパク質クリプトサイトの予測法の開発 」と題して、</a:t>
            </a:r>
            <a:r>
              <a:rPr lang="ja-JP" altLang="en-US"/>
              <a:t>大規模知識発見分野</a:t>
            </a:r>
            <a:r>
              <a:rPr kumimoji="1" lang="ja-JP" altLang="en-US"/>
              <a:t>の熊田匡仁（くまだまさひと）が発表させていただきます。</a:t>
            </a:r>
            <a:endParaRPr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a:t>
            </a:fld>
            <a:endParaRPr kumimoji="1" lang="ja-JP" altLang="en-US"/>
          </a:p>
        </p:txBody>
      </p:sp>
    </p:spTree>
    <p:extLst>
      <p:ext uri="{BB962C8B-B14F-4D97-AF65-F5344CB8AC3E}">
        <p14:creationId xmlns:p14="http://schemas.microsoft.com/office/powerpoint/2010/main" val="4002409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dirty="0"/>
              <a:t>,</a:t>
            </a:r>
            <a:r>
              <a:rPr kumimoji="1" lang="ja-JP" altLang="en-US"/>
              <a:t> </a:t>
            </a:r>
            <a:r>
              <a:rPr kumimoji="1" lang="en-US" altLang="ja-JP" dirty="0" err="1"/>
              <a:t>Fpocket</a:t>
            </a:r>
            <a:r>
              <a:rPr kumimoji="1" lang="ja-JP" altLang="en-US"/>
              <a:t>から得られる各特徴量について</a:t>
            </a:r>
            <a:r>
              <a:rPr kumimoji="1" lang="en-US" altLang="ja-JP" dirty="0"/>
              <a:t>,</a:t>
            </a:r>
            <a:r>
              <a:rPr kumimoji="1" lang="ja-JP" altLang="en-US"/>
              <a:t> クリプトサイトの有無でヒストグラムを作成した</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10</a:t>
            </a:fld>
            <a:endParaRPr kumimoji="1" lang="ja-JP" altLang="en-US"/>
          </a:p>
        </p:txBody>
      </p:sp>
    </p:spTree>
    <p:extLst>
      <p:ext uri="{BB962C8B-B14F-4D97-AF65-F5344CB8AC3E}">
        <p14:creationId xmlns:p14="http://schemas.microsoft.com/office/powerpoint/2010/main" val="3219372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機械学習モデルがクリプトサイトの有無の分類において重要と判断した特徴量は</a:t>
            </a:r>
            <a:r>
              <a:rPr kumimoji="1" lang="en-US" altLang="ja-JP" dirty="0"/>
              <a:t>,</a:t>
            </a:r>
            <a:r>
              <a:rPr kumimoji="1" lang="ja-JP" altLang="en-US"/>
              <a:t> ヒストグラム比較しても傾向に違いがあることがわかった</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11</a:t>
            </a:fld>
            <a:endParaRPr kumimoji="1" lang="ja-JP" altLang="en-US"/>
          </a:p>
        </p:txBody>
      </p:sp>
    </p:spTree>
    <p:extLst>
      <p:ext uri="{BB962C8B-B14F-4D97-AF65-F5344CB8AC3E}">
        <p14:creationId xmlns:p14="http://schemas.microsoft.com/office/powerpoint/2010/main" val="102135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近年タンパク質には、「クリプトサイト」と 呼ばれる、通常</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アポ構造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は閉じているが薬剤か結合したとき</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ホロ構造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に形成される隠れたリガ ンド</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薬剤</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結合部位が存在することが知られており、新たな創薬標的としての応用が期待されている。</a:t>
            </a:r>
            <a:endParaRPr kumimoji="1" lang="en-US" altLang="ja-JP" sz="1200" kern="1200" dirty="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a:t>
            </a:fld>
            <a:endParaRPr kumimoji="1" lang="ja-JP" altLang="en-US"/>
          </a:p>
        </p:txBody>
      </p:sp>
    </p:spTree>
    <p:extLst>
      <p:ext uri="{BB962C8B-B14F-4D97-AF65-F5344CB8AC3E}">
        <p14:creationId xmlns:p14="http://schemas.microsoft.com/office/powerpoint/2010/main" val="154961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just">
              <a:lnSpc>
                <a:spcPct val="150000"/>
              </a:lnSpc>
              <a:buFont typeface="Arial" panose="020B0604020202020204" pitchFamily="34" charset="0"/>
              <a:buNone/>
            </a:pPr>
            <a:r>
              <a:rPr kumimoji="1" lang="ja-JP" altLang="en-US"/>
              <a:t>これまで発見されているクリプトサイトの多くは、構造生物学解析によって決定されたリガンドと標的タンパク質のホロ構造とアポ構造の比較によって、偶然確認されるのが現状である。アポ構造情報からクリプトサイトタンパク質の予測が望まれている。</a:t>
            </a:r>
            <a:endParaRPr kumimoji="1" lang="en-US" altLang="ja-JP" dirty="0"/>
          </a:p>
          <a:p>
            <a:pPr algn="just">
              <a:lnSpc>
                <a:spcPct val="150000"/>
              </a:lnSpc>
            </a:pPr>
            <a:endParaRPr kumimoji="1" lang="en-US" altLang="ja-JP" dirty="0"/>
          </a:p>
          <a:p>
            <a:pPr marL="0" indent="0" algn="just">
              <a:lnSpc>
                <a:spcPct val="150000"/>
              </a:lnSpc>
              <a:buFont typeface="Arial" panose="020B0604020202020204" pitchFamily="34" charset="0"/>
              <a:buNone/>
            </a:pPr>
            <a:r>
              <a:rPr kumimoji="1" lang="ja-JP" altLang="en-US"/>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3</a:t>
            </a:fld>
            <a:endParaRPr kumimoji="1" lang="ja-JP" altLang="en-US"/>
          </a:p>
        </p:txBody>
      </p:sp>
    </p:spTree>
    <p:extLst>
      <p:ext uri="{BB962C8B-B14F-4D97-AF65-F5344CB8AC3E}">
        <p14:creationId xmlns:p14="http://schemas.microsoft.com/office/powerpoint/2010/main" val="427833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本研究ではアポ構造のタンパク質構造を入力として、クリプトサイトの有無を分類する 機械学習モデルを作成する。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新たな創薬標的タンパク質同定システムとして創薬支援に活用することを見込んでいます。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また作成した機械学習モデルからクリプトサイトの因子評価を試みる。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こちらは、</a:t>
            </a:r>
            <a:r>
              <a:rPr lang="ja-JP" altLang="en-US">
                <a:latin typeface="YuMincho"/>
              </a:rPr>
              <a:t>クリプトサイト形成メカニズムと新しい鍵と鍵穴理論への理解が深まることを見込んでいます。</a:t>
            </a:r>
            <a:endParaRPr lang="en-US" altLang="ja-JP" dirty="0">
              <a:latin typeface="YuMincho"/>
            </a:endParaRPr>
          </a:p>
          <a:p>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4</a:t>
            </a:fld>
            <a:endParaRPr kumimoji="1" lang="ja-JP" altLang="en-US"/>
          </a:p>
        </p:txBody>
      </p:sp>
    </p:spTree>
    <p:extLst>
      <p:ext uri="{BB962C8B-B14F-4D97-AF65-F5344CB8AC3E}">
        <p14:creationId xmlns:p14="http://schemas.microsoft.com/office/powerpoint/2010/main" val="3016295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次に構築パイプラインについて説明します。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右図がパイプラインで、５つの工程から成り立ちます。順に説明いたします。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 クリプトサイトを持つ構造的に定義されたアポのデータセットを先行研究論文に従って構築する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 タンパク質表面上のポケット検出ソフトウェア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を用いて構築したデータセットに対し、特徴量を作成する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では</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各タンパク質についてクリプトサイトになり得る凹みとその他の凹みを共に検出するため</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ホロ構造を重ね合わせ</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PyMOL</a:t>
            </a:r>
            <a:r>
              <a:rPr kumimoji="1" lang="ja-JP" altLang="en-US" sz="1200" kern="1200">
                <a:solidFill>
                  <a:schemeClr val="tx1"/>
                </a:solidFill>
                <a:effectLst/>
                <a:latin typeface="+mn-lt"/>
                <a:ea typeface="+mn-ea"/>
                <a:cs typeface="+mn-cs"/>
              </a:rPr>
              <a:t>による目視でクリプトサイトになりうる凹みかどうかを確認しラベリングした</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p>
          <a:p>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までで構築したデータセットを学習データとし</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決定木ベースのモデルを用いてクリプトサイトの有無を分類するモデルを作成する</a:t>
            </a:r>
            <a:r>
              <a:rPr kumimoji="1" lang="en-US" altLang="ja-JP"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5. </a:t>
            </a:r>
            <a:r>
              <a:rPr kumimoji="1" lang="ja-JP" altLang="en-US" sz="1200" kern="1200">
                <a:solidFill>
                  <a:schemeClr val="tx1"/>
                </a:solidFill>
                <a:effectLst/>
                <a:latin typeface="+mn-lt"/>
                <a:ea typeface="+mn-ea"/>
                <a:cs typeface="+mn-cs"/>
              </a:rPr>
              <a:t>機械学習モデルの分類に関して</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特徴量の各要素からどの要素が寄与しているかを分析</a:t>
            </a:r>
            <a:r>
              <a:rPr kumimoji="1" lang="en-US" altLang="ja-JP" sz="1200" kern="1200" dirty="0">
                <a:solidFill>
                  <a:schemeClr val="tx1"/>
                </a:solidFill>
                <a:effectLst/>
                <a:latin typeface="+mn-lt"/>
                <a:ea typeface="+mn-ea"/>
                <a:cs typeface="+mn-cs"/>
              </a:rPr>
              <a:t>.</a:t>
            </a:r>
            <a:endParaRPr lang="ja-JP" altLang="en-US"/>
          </a:p>
          <a:p>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5</a:t>
            </a:fld>
            <a:endParaRPr kumimoji="1" lang="ja-JP" altLang="en-US"/>
          </a:p>
        </p:txBody>
      </p:sp>
    </p:spTree>
    <p:extLst>
      <p:ext uri="{BB962C8B-B14F-4D97-AF65-F5344CB8AC3E}">
        <p14:creationId xmlns:p14="http://schemas.microsoft.com/office/powerpoint/2010/main" val="2682783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ここで、機械学習のための学習データ作成に用いた</a:t>
            </a:r>
            <a:r>
              <a:rPr kumimoji="1" lang="en-US" altLang="ja-JP" dirty="0" err="1"/>
              <a:t>Fpocket</a:t>
            </a:r>
            <a:r>
              <a:rPr kumimoji="1" lang="ja-JP" altLang="en-US"/>
              <a:t>について説明いたします。</a:t>
            </a:r>
            <a:endParaRPr kumimoji="1" lang="en-US" altLang="ja-JP" dirty="0"/>
          </a:p>
          <a:p>
            <a:r>
              <a:rPr kumimoji="1" lang="en-US" altLang="ja-JP" dirty="0" err="1"/>
              <a:t>Fpocket</a:t>
            </a:r>
            <a:r>
              <a:rPr kumimoji="1" lang="ja-JP" altLang="en-US"/>
              <a:t>は、</a:t>
            </a:r>
            <a:r>
              <a:rPr kumimoji="1" lang="ja-JP" altLang="en-US" sz="1200"/>
              <a:t>タンパク質表面の幾何学的特徴からポケットを検出するオープンソースソフトウェアです。</a:t>
            </a:r>
            <a:endParaRPr kumimoji="1" lang="en-US" altLang="ja-JP" sz="1200" dirty="0"/>
          </a:p>
          <a:p>
            <a:r>
              <a:rPr kumimoji="1" lang="ja-JP" altLang="en-US" sz="1200"/>
              <a:t>こちらが、アポ構造：</a:t>
            </a:r>
            <a:r>
              <a:rPr kumimoji="1" lang="en-US" altLang="ja-JP" sz="1200" dirty="0"/>
              <a:t>2ZB1A</a:t>
            </a:r>
            <a:r>
              <a:rPr kumimoji="1" lang="ja-JP" altLang="en-US" sz="1200"/>
              <a:t>について、</a:t>
            </a:r>
            <a:r>
              <a:rPr lang="en-US" altLang="ja-JP" sz="1200" dirty="0" err="1"/>
              <a:t>Fpocket</a:t>
            </a:r>
            <a:r>
              <a:rPr lang="ja-JP" altLang="en-US" sz="1200"/>
              <a:t>で解析した結果で、タンパク質上に位置する点群が、</a:t>
            </a:r>
            <a:r>
              <a:rPr lang="en-US" altLang="ja-JP" sz="1200" dirty="0" err="1"/>
              <a:t>Fpocket</a:t>
            </a:r>
            <a:r>
              <a:rPr lang="ja-JP" altLang="en-US" sz="1200"/>
              <a:t>が検出したポケットの位置です。</a:t>
            </a:r>
            <a:endParaRPr lang="en-US" altLang="ja-JP" sz="1200" dirty="0"/>
          </a:p>
          <a:p>
            <a:r>
              <a:rPr lang="ja-JP" altLang="en-US" sz="1200"/>
              <a:t>それぞれ検出したポケットについて、右のように１８種類の</a:t>
            </a:r>
            <a:r>
              <a:rPr kumimoji="1" lang="ja-JP" altLang="en-US" sz="1200"/>
              <a:t>物理化学的特徴量が算出されます。</a:t>
            </a:r>
            <a:endParaRPr lang="en-US" altLang="ja-JP" sz="1200" dirty="0"/>
          </a:p>
          <a:p>
            <a:endParaRPr lang="en-US" altLang="ja-JP" sz="1200" dirty="0"/>
          </a:p>
          <a:p>
            <a:endParaRPr lang="ja-JP" altLang="en-US" sz="120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6</a:t>
            </a:fld>
            <a:endParaRPr kumimoji="1" lang="ja-JP" altLang="en-US"/>
          </a:p>
        </p:txBody>
      </p:sp>
    </p:spTree>
    <p:extLst>
      <p:ext uri="{BB962C8B-B14F-4D97-AF65-F5344CB8AC3E}">
        <p14:creationId xmlns:p14="http://schemas.microsoft.com/office/powerpoint/2010/main" val="267686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続いて、作成した機械学習モデルについて説明します。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機械学習モデルは</a:t>
            </a:r>
            <a:r>
              <a:rPr lang="en" altLang="ja-JP" sz="1200" dirty="0" err="1"/>
              <a:t>XGBoost</a:t>
            </a:r>
            <a:r>
              <a:rPr lang="en-US" altLang="ja-JP" sz="1200" dirty="0"/>
              <a:t>,</a:t>
            </a:r>
            <a:r>
              <a:rPr lang="ja-JP" altLang="en-US" sz="1200"/>
              <a:t>  </a:t>
            </a:r>
            <a:r>
              <a:rPr lang="en" altLang="ja-JP" sz="1200" dirty="0" err="1"/>
              <a:t>LightGBM</a:t>
            </a:r>
            <a:r>
              <a:rPr lang="ja-JP" altLang="en-US" sz="1200"/>
              <a:t>を用いました。　作成データ</a:t>
            </a:r>
            <a:r>
              <a:rPr lang="en-US" altLang="ja-JP" sz="1200" dirty="0"/>
              <a:t>194</a:t>
            </a:r>
            <a:r>
              <a:rPr lang="ja-JP" altLang="en-US" sz="1200"/>
              <a:t>を</a:t>
            </a:r>
            <a:r>
              <a:rPr lang="en-US" altLang="ja-JP" sz="1200" dirty="0"/>
              <a:t>9:1</a:t>
            </a:r>
            <a:r>
              <a:rPr lang="ja-JP" altLang="en-US" sz="1200"/>
              <a:t>の割合で学習データとテストデータに分割しました。</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また汎化性能向上のため、分割検証法を用いました。</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作成した機械学習モデルをテストデータに適用した結果、現状で</a:t>
            </a:r>
            <a:r>
              <a:rPr kumimoji="1" lang="en-US" altLang="ja-JP" sz="1200" dirty="0"/>
              <a:t>F1_score70.6%</a:t>
            </a:r>
            <a:r>
              <a:rPr kumimoji="1" lang="ja-JP" altLang="en-US" sz="1200"/>
              <a:t>を達成しました。</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7</a:t>
            </a:fld>
            <a:endParaRPr kumimoji="1" lang="ja-JP" altLang="en-US"/>
          </a:p>
        </p:txBody>
      </p:sp>
    </p:spTree>
    <p:extLst>
      <p:ext uri="{BB962C8B-B14F-4D97-AF65-F5344CB8AC3E}">
        <p14:creationId xmlns:p14="http://schemas.microsoft.com/office/powerpoint/2010/main" val="2450801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各モデルが学習において重要と判断した特徴量を可視化した。重要度の高い順に特徴量をソートしている。</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8</a:t>
            </a:fld>
            <a:endParaRPr kumimoji="1" lang="ja-JP" altLang="en-US"/>
          </a:p>
        </p:txBody>
      </p:sp>
    </p:spTree>
    <p:extLst>
      <p:ext uri="{BB962C8B-B14F-4D97-AF65-F5344CB8AC3E}">
        <p14:creationId xmlns:p14="http://schemas.microsoft.com/office/powerpoint/2010/main" val="2188846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各モデルが学習において重要と判断した特徴量を可視化した。その結果、各モデル共に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Mean alp. </a:t>
            </a:r>
            <a:r>
              <a:rPr kumimoji="1" lang="en" altLang="ja-JP" sz="1200" kern="1200" dirty="0" err="1">
                <a:solidFill>
                  <a:schemeClr val="tx1"/>
                </a:solidFill>
                <a:effectLst/>
                <a:latin typeface="+mn-lt"/>
                <a:ea typeface="+mn-ea"/>
                <a:cs typeface="+mn-cs"/>
              </a:rPr>
              <a:t>sph</a:t>
            </a:r>
            <a:r>
              <a:rPr kumimoji="1" lang="en" altLang="ja-JP" sz="1200" kern="1200" dirty="0">
                <a:solidFill>
                  <a:schemeClr val="tx1"/>
                </a:solidFill>
                <a:effectLst/>
                <a:latin typeface="+mn-lt"/>
                <a:ea typeface="+mn-ea"/>
                <a:cs typeface="+mn-cs"/>
              </a:rPr>
              <a:t>. Solvent access, Polarity score, Score </a:t>
            </a:r>
            <a:r>
              <a:rPr kumimoji="1" lang="ja-JP" altLang="en-US" sz="1200" kern="1200">
                <a:solidFill>
                  <a:schemeClr val="tx1"/>
                </a:solidFill>
                <a:effectLst/>
                <a:latin typeface="+mn-lt"/>
                <a:ea typeface="+mn-ea"/>
                <a:cs typeface="+mn-cs"/>
              </a:rPr>
              <a:t>が重要特徴量の上位であることがわかった。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9</a:t>
            </a:fld>
            <a:endParaRPr kumimoji="1" lang="ja-JP" altLang="en-US"/>
          </a:p>
        </p:txBody>
      </p:sp>
    </p:spTree>
    <p:extLst>
      <p:ext uri="{BB962C8B-B14F-4D97-AF65-F5344CB8AC3E}">
        <p14:creationId xmlns:p14="http://schemas.microsoft.com/office/powerpoint/2010/main" val="257218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798258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1918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8855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64421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70403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3601764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68030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89113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4099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907085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2021/7/3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94933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0214E-47B5-C240-9E70-6CC6F922CE02}" type="datetimeFigureOut">
              <a:rPr kumimoji="1" lang="ja-JP" altLang="en-US" smtClean="0"/>
              <a:t>2021/7/3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718312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customXml" Target="../ink/ink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E2E3D-5DCC-434E-ABA2-D56B15AAAD22}"/>
              </a:ext>
            </a:extLst>
          </p:cNvPr>
          <p:cNvSpPr>
            <a:spLocks noGrp="1"/>
          </p:cNvSpPr>
          <p:nvPr>
            <p:ph type="ctrTitle"/>
          </p:nvPr>
        </p:nvSpPr>
        <p:spPr/>
        <p:txBody>
          <a:bodyPr>
            <a:noAutofit/>
          </a:bodyPr>
          <a:lstStyle/>
          <a:p>
            <a:r>
              <a:rPr lang="ja-JP" altLang="en-US" sz="4000"/>
              <a:t>機械学習を用いたタンパク質</a:t>
            </a:r>
            <a:br>
              <a:rPr lang="en-US" altLang="ja-JP" sz="4000" dirty="0"/>
            </a:br>
            <a:r>
              <a:rPr lang="ja-JP" altLang="en-US" sz="4000"/>
              <a:t>クリプトサイトの予測法の開発 </a:t>
            </a:r>
            <a:br>
              <a:rPr lang="ja-JP" altLang="en-US" sz="4000"/>
            </a:br>
            <a:endParaRPr kumimoji="1" lang="ja-JP" altLang="en-US" sz="4000"/>
          </a:p>
        </p:txBody>
      </p:sp>
      <p:sp>
        <p:nvSpPr>
          <p:cNvPr id="3" name="字幕 2">
            <a:extLst>
              <a:ext uri="{FF2B5EF4-FFF2-40B4-BE49-F238E27FC236}">
                <a16:creationId xmlns:a16="http://schemas.microsoft.com/office/drawing/2014/main" id="{55D0E3BC-1DEC-1849-8FCE-C4912604735D}"/>
              </a:ext>
            </a:extLst>
          </p:cNvPr>
          <p:cNvSpPr>
            <a:spLocks noGrp="1"/>
          </p:cNvSpPr>
          <p:nvPr>
            <p:ph type="subTitle" idx="1"/>
          </p:nvPr>
        </p:nvSpPr>
        <p:spPr>
          <a:xfrm>
            <a:off x="1143000" y="4578221"/>
            <a:ext cx="6858000" cy="1655762"/>
          </a:xfrm>
        </p:spPr>
        <p:txBody>
          <a:bodyPr/>
          <a:lstStyle/>
          <a:p>
            <a:r>
              <a:rPr lang="ja-JP" altLang="en-US"/>
              <a:t>大規模知識発見分野 </a:t>
            </a:r>
          </a:p>
          <a:p>
            <a:r>
              <a:rPr kumimoji="1" lang="ja-JP" altLang="en-US"/>
              <a:t>熊田</a:t>
            </a:r>
            <a:r>
              <a:rPr lang="ja-JP" altLang="en-US"/>
              <a:t>　匡仁</a:t>
            </a:r>
            <a:endParaRPr kumimoji="1" lang="ja-JP" altLang="en-US"/>
          </a:p>
        </p:txBody>
      </p:sp>
    </p:spTree>
    <p:extLst>
      <p:ext uri="{BB962C8B-B14F-4D97-AF65-F5344CB8AC3E}">
        <p14:creationId xmlns:p14="http://schemas.microsoft.com/office/powerpoint/2010/main" val="1132987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a:blip r:embed="rId3"/>
          <a:stretch>
            <a:fillRect/>
          </a:stretch>
        </p:blipFill>
        <p:spPr>
          <a:xfrm>
            <a:off x="825518" y="2326615"/>
            <a:ext cx="7492963" cy="4495777"/>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336360" y="1405333"/>
            <a:ext cx="8698215" cy="400110"/>
          </a:xfrm>
          <a:prstGeom prst="rect">
            <a:avLst/>
          </a:prstGeom>
          <a:noFill/>
        </p:spPr>
        <p:txBody>
          <a:bodyPr wrap="none" rtlCol="0">
            <a:spAutoFit/>
          </a:bodyPr>
          <a:lstStyle/>
          <a:p>
            <a:r>
              <a:rPr kumimoji="1" lang="en-US" altLang="ja-JP" sz="2000" dirty="0" err="1"/>
              <a:t>Fpocket</a:t>
            </a:r>
            <a:r>
              <a:rPr kumimoji="1" lang="ja-JP" altLang="en-US" sz="2000" dirty="0"/>
              <a:t>の各特徴量</a:t>
            </a:r>
            <a:r>
              <a:rPr kumimoji="1" lang="ja-JP" altLang="en-US" sz="2000"/>
              <a:t>について、クリプトサイト</a:t>
            </a:r>
            <a:r>
              <a:rPr kumimoji="1" lang="ja-JP" altLang="en-US" sz="2000" dirty="0"/>
              <a:t>の有無でヒストグラムを作成</a:t>
            </a:r>
          </a:p>
        </p:txBody>
      </p:sp>
      <p:sp>
        <p:nvSpPr>
          <p:cNvPr id="7" name="正方形/長方形 6">
            <a:extLst>
              <a:ext uri="{FF2B5EF4-FFF2-40B4-BE49-F238E27FC236}">
                <a16:creationId xmlns:a16="http://schemas.microsoft.com/office/drawing/2014/main" id="{21B493F1-3C0D-594B-B615-998C455A241D}"/>
              </a:ext>
            </a:extLst>
          </p:cNvPr>
          <p:cNvSpPr/>
          <p:nvPr/>
        </p:nvSpPr>
        <p:spPr>
          <a:xfrm>
            <a:off x="955807" y="1952894"/>
            <a:ext cx="510988" cy="266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8" name="正方形/長方形 7">
            <a:extLst>
              <a:ext uri="{FF2B5EF4-FFF2-40B4-BE49-F238E27FC236}">
                <a16:creationId xmlns:a16="http://schemas.microsoft.com/office/drawing/2014/main" id="{28ED9A52-D46C-C341-96EB-7548FA924A10}"/>
              </a:ext>
            </a:extLst>
          </p:cNvPr>
          <p:cNvSpPr/>
          <p:nvPr/>
        </p:nvSpPr>
        <p:spPr>
          <a:xfrm>
            <a:off x="3334944" y="1957811"/>
            <a:ext cx="510988" cy="24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9" name="テキスト ボックス 8">
            <a:extLst>
              <a:ext uri="{FF2B5EF4-FFF2-40B4-BE49-F238E27FC236}">
                <a16:creationId xmlns:a16="http://schemas.microsoft.com/office/drawing/2014/main" id="{894F6BA9-2113-C44A-B0E4-5D2D167C8294}"/>
              </a:ext>
            </a:extLst>
          </p:cNvPr>
          <p:cNvSpPr txBox="1"/>
          <p:nvPr/>
        </p:nvSpPr>
        <p:spPr>
          <a:xfrm>
            <a:off x="1422046" y="1888335"/>
            <a:ext cx="1980029" cy="400110"/>
          </a:xfrm>
          <a:prstGeom prst="rect">
            <a:avLst/>
          </a:prstGeom>
          <a:noFill/>
        </p:spPr>
        <p:txBody>
          <a:bodyPr wrap="none" rtlCol="0">
            <a:spAutoFit/>
          </a:bodyPr>
          <a:lstStyle/>
          <a:p>
            <a:r>
              <a:rPr kumimoji="1" lang="ja-JP" altLang="en-US" sz="2000"/>
              <a:t>クリプトサイト</a:t>
            </a:r>
          </a:p>
        </p:txBody>
      </p:sp>
      <p:sp>
        <p:nvSpPr>
          <p:cNvPr id="10" name="テキスト ボックス 9">
            <a:extLst>
              <a:ext uri="{FF2B5EF4-FFF2-40B4-BE49-F238E27FC236}">
                <a16:creationId xmlns:a16="http://schemas.microsoft.com/office/drawing/2014/main" id="{3A746A18-39A3-0445-970E-D13EF2B85AD5}"/>
              </a:ext>
            </a:extLst>
          </p:cNvPr>
          <p:cNvSpPr txBox="1"/>
          <p:nvPr/>
        </p:nvSpPr>
        <p:spPr>
          <a:xfrm>
            <a:off x="3859184" y="1882791"/>
            <a:ext cx="1467068" cy="400110"/>
          </a:xfrm>
          <a:prstGeom prst="rect">
            <a:avLst/>
          </a:prstGeom>
          <a:noFill/>
        </p:spPr>
        <p:txBody>
          <a:bodyPr wrap="none" rtlCol="0">
            <a:spAutoFit/>
          </a:bodyPr>
          <a:lstStyle/>
          <a:p>
            <a:r>
              <a:rPr kumimoji="1" lang="ja-JP" altLang="en-US" sz="2000" dirty="0"/>
              <a:t>表面の凹み</a:t>
            </a:r>
          </a:p>
        </p:txBody>
      </p:sp>
    </p:spTree>
    <p:extLst>
      <p:ext uri="{BB962C8B-B14F-4D97-AF65-F5344CB8AC3E}">
        <p14:creationId xmlns:p14="http://schemas.microsoft.com/office/powerpoint/2010/main" val="351831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rotWithShape="1">
          <a:blip r:embed="rId3"/>
          <a:srcRect t="1328" r="85274" b="74803"/>
          <a:stretch/>
        </p:blipFill>
        <p:spPr>
          <a:xfrm>
            <a:off x="899031" y="2566895"/>
            <a:ext cx="2431250" cy="2364699"/>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237506" y="1493365"/>
            <a:ext cx="8698215" cy="400110"/>
          </a:xfrm>
          <a:prstGeom prst="rect">
            <a:avLst/>
          </a:prstGeom>
          <a:noFill/>
        </p:spPr>
        <p:txBody>
          <a:bodyPr wrap="none" rtlCol="0">
            <a:spAutoFit/>
          </a:bodyPr>
          <a:lstStyle/>
          <a:p>
            <a:r>
              <a:rPr kumimoji="1" lang="en-US" altLang="ja-JP" sz="2000" dirty="0" err="1"/>
              <a:t>Fpocket</a:t>
            </a:r>
            <a:r>
              <a:rPr kumimoji="1" lang="ja-JP" altLang="en-US" sz="2000"/>
              <a:t>の各特徴量について、クリプトサイトの有無でヒストグラムを作成</a:t>
            </a:r>
          </a:p>
        </p:txBody>
      </p:sp>
      <p:pic>
        <p:nvPicPr>
          <p:cNvPr id="12" name="図 11" descr="図形&#10;&#10;自動的に生成された説明">
            <a:extLst>
              <a:ext uri="{FF2B5EF4-FFF2-40B4-BE49-F238E27FC236}">
                <a16:creationId xmlns:a16="http://schemas.microsoft.com/office/drawing/2014/main" id="{DADAF6FF-344A-DC4A-AC36-CEB8DFFB33A4}"/>
              </a:ext>
            </a:extLst>
          </p:cNvPr>
          <p:cNvPicPr>
            <a:picLocks noChangeAspect="1"/>
          </p:cNvPicPr>
          <p:nvPr/>
        </p:nvPicPr>
        <p:blipFill rotWithShape="1">
          <a:blip r:embed="rId3"/>
          <a:srcRect l="79671" t="26267" r="5502" b="49697"/>
          <a:stretch/>
        </p:blipFill>
        <p:spPr>
          <a:xfrm>
            <a:off x="3271657" y="2599551"/>
            <a:ext cx="2431250" cy="2364699"/>
          </a:xfrm>
          <a:prstGeom prst="rect">
            <a:avLst/>
          </a:prstGeom>
        </p:spPr>
      </p:pic>
      <p:pic>
        <p:nvPicPr>
          <p:cNvPr id="13" name="図 12" descr="図形&#10;&#10;自動的に生成された説明">
            <a:extLst>
              <a:ext uri="{FF2B5EF4-FFF2-40B4-BE49-F238E27FC236}">
                <a16:creationId xmlns:a16="http://schemas.microsoft.com/office/drawing/2014/main" id="{557C2A4E-15F7-C44A-92FD-275D7952B44B}"/>
              </a:ext>
            </a:extLst>
          </p:cNvPr>
          <p:cNvPicPr>
            <a:picLocks noChangeAspect="1"/>
          </p:cNvPicPr>
          <p:nvPr/>
        </p:nvPicPr>
        <p:blipFill rotWithShape="1">
          <a:blip r:embed="rId3"/>
          <a:srcRect l="59933" t="51179" r="25694" b="25139"/>
          <a:stretch/>
        </p:blipFill>
        <p:spPr>
          <a:xfrm>
            <a:off x="5631640" y="2595655"/>
            <a:ext cx="2362801" cy="2335938"/>
          </a:xfrm>
          <a:prstGeom prst="rect">
            <a:avLst/>
          </a:prstGeom>
        </p:spPr>
      </p:pic>
      <p:sp>
        <p:nvSpPr>
          <p:cNvPr id="3" name="テキスト ボックス 2">
            <a:extLst>
              <a:ext uri="{FF2B5EF4-FFF2-40B4-BE49-F238E27FC236}">
                <a16:creationId xmlns:a16="http://schemas.microsoft.com/office/drawing/2014/main" id="{D050D6E2-9CA3-9C46-BA75-D5D38700FB7A}"/>
              </a:ext>
            </a:extLst>
          </p:cNvPr>
          <p:cNvSpPr txBox="1"/>
          <p:nvPr/>
        </p:nvSpPr>
        <p:spPr>
          <a:xfrm>
            <a:off x="237506" y="5672427"/>
            <a:ext cx="8836353" cy="707886"/>
          </a:xfrm>
          <a:prstGeom prst="rect">
            <a:avLst/>
          </a:prstGeom>
          <a:noFill/>
          <a:ln>
            <a:solidFill>
              <a:schemeClr val="tx1"/>
            </a:solidFill>
          </a:ln>
        </p:spPr>
        <p:txBody>
          <a:bodyPr wrap="square" rtlCol="0">
            <a:spAutoFit/>
          </a:bodyPr>
          <a:lstStyle/>
          <a:p>
            <a:r>
              <a:rPr kumimoji="1" lang="ja-JP" altLang="en-US" sz="2000" dirty="0"/>
              <a:t>機械学習モデルがクリプトサイトの有無の分類において重要と</a:t>
            </a:r>
            <a:r>
              <a:rPr kumimoji="1" lang="ja-JP" altLang="en-US" sz="2000"/>
              <a:t>判断した</a:t>
            </a:r>
            <a:endParaRPr kumimoji="1" lang="en-US" altLang="ja-JP" sz="2000" dirty="0"/>
          </a:p>
          <a:p>
            <a:r>
              <a:rPr kumimoji="1" lang="ja-JP" altLang="en-US" sz="2000"/>
              <a:t>特徴量</a:t>
            </a:r>
            <a:r>
              <a:rPr kumimoji="1" lang="ja-JP" altLang="en-US" sz="2000" dirty="0"/>
              <a:t>は、ヒストグラム比較しても傾向に違いがあることが</a:t>
            </a:r>
            <a:r>
              <a:rPr kumimoji="1" lang="ja-JP" altLang="en-US" sz="2000"/>
              <a:t>確認された。</a:t>
            </a:r>
            <a:endParaRPr kumimoji="1" lang="ja-JP" altLang="en-US" sz="2000" dirty="0"/>
          </a:p>
        </p:txBody>
      </p:sp>
      <p:sp>
        <p:nvSpPr>
          <p:cNvPr id="4" name="正方形/長方形 3">
            <a:extLst>
              <a:ext uri="{FF2B5EF4-FFF2-40B4-BE49-F238E27FC236}">
                <a16:creationId xmlns:a16="http://schemas.microsoft.com/office/drawing/2014/main" id="{FC8B9478-DFDC-F04A-9258-A66485C1FBD2}"/>
              </a:ext>
            </a:extLst>
          </p:cNvPr>
          <p:cNvSpPr/>
          <p:nvPr/>
        </p:nvSpPr>
        <p:spPr>
          <a:xfrm>
            <a:off x="628650" y="2043375"/>
            <a:ext cx="8244969" cy="400110"/>
          </a:xfrm>
          <a:prstGeom prst="rect">
            <a:avLst/>
          </a:prstGeom>
          <a:solidFill>
            <a:schemeClr val="bg1"/>
          </a:solidFill>
        </p:spPr>
        <p:txBody>
          <a:bodyPr wrap="square">
            <a:spAutoFit/>
          </a:bodyPr>
          <a:lstStyle/>
          <a:p>
            <a:r>
              <a:rPr kumimoji="1" lang="ja-JP" altLang="en-US" sz="2000" dirty="0"/>
              <a:t>            </a:t>
            </a:r>
            <a:r>
              <a:rPr kumimoji="1" lang="en" altLang="ja-JP" sz="2000" dirty="0"/>
              <a:t>Score </a:t>
            </a:r>
            <a:r>
              <a:rPr kumimoji="1" lang="ja-JP" altLang="en-US" sz="2000" dirty="0"/>
              <a:t>                </a:t>
            </a:r>
            <a:r>
              <a:rPr kumimoji="1" lang="en" altLang="ja-JP" sz="2000" dirty="0"/>
              <a:t>Mean alp. </a:t>
            </a:r>
            <a:r>
              <a:rPr kumimoji="1" lang="en" altLang="ja-JP" sz="2000" dirty="0" err="1"/>
              <a:t>sph</a:t>
            </a:r>
            <a:r>
              <a:rPr kumimoji="1" lang="en" altLang="ja-JP" sz="2000" dirty="0"/>
              <a:t>. Solvent access</a:t>
            </a:r>
            <a:r>
              <a:rPr kumimoji="1" lang="ja-JP" altLang="en-US" sz="2000" dirty="0"/>
              <a:t>     </a:t>
            </a:r>
            <a:r>
              <a:rPr kumimoji="1" lang="en" altLang="ja-JP" sz="2000" dirty="0"/>
              <a:t>Polarity score </a:t>
            </a:r>
            <a:endParaRPr lang="ja-JP" altLang="en-US" sz="2000" dirty="0"/>
          </a:p>
        </p:txBody>
      </p:sp>
      <p:sp>
        <p:nvSpPr>
          <p:cNvPr id="15" name="正方形/長方形 14">
            <a:extLst>
              <a:ext uri="{FF2B5EF4-FFF2-40B4-BE49-F238E27FC236}">
                <a16:creationId xmlns:a16="http://schemas.microsoft.com/office/drawing/2014/main" id="{C0140FC4-F93E-F645-B955-86C91D336BEC}"/>
              </a:ext>
            </a:extLst>
          </p:cNvPr>
          <p:cNvSpPr/>
          <p:nvPr/>
        </p:nvSpPr>
        <p:spPr>
          <a:xfrm>
            <a:off x="2529774" y="5060559"/>
            <a:ext cx="510988" cy="266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6" name="正方形/長方形 15">
            <a:extLst>
              <a:ext uri="{FF2B5EF4-FFF2-40B4-BE49-F238E27FC236}">
                <a16:creationId xmlns:a16="http://schemas.microsoft.com/office/drawing/2014/main" id="{186FEFAA-52B1-AA46-9F88-8A0FBD8C381F}"/>
              </a:ext>
            </a:extLst>
          </p:cNvPr>
          <p:cNvSpPr/>
          <p:nvPr/>
        </p:nvSpPr>
        <p:spPr>
          <a:xfrm>
            <a:off x="4908911" y="5092341"/>
            <a:ext cx="510988" cy="24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7" name="テキスト ボックス 16">
            <a:extLst>
              <a:ext uri="{FF2B5EF4-FFF2-40B4-BE49-F238E27FC236}">
                <a16:creationId xmlns:a16="http://schemas.microsoft.com/office/drawing/2014/main" id="{4D81903D-1EAB-BB49-9594-4AA92A7622CD}"/>
              </a:ext>
            </a:extLst>
          </p:cNvPr>
          <p:cNvSpPr txBox="1"/>
          <p:nvPr/>
        </p:nvSpPr>
        <p:spPr>
          <a:xfrm>
            <a:off x="2996013" y="5031625"/>
            <a:ext cx="1800493" cy="369332"/>
          </a:xfrm>
          <a:prstGeom prst="rect">
            <a:avLst/>
          </a:prstGeom>
          <a:noFill/>
        </p:spPr>
        <p:txBody>
          <a:bodyPr wrap="none" rtlCol="0">
            <a:spAutoFit/>
          </a:bodyPr>
          <a:lstStyle/>
          <a:p>
            <a:r>
              <a:rPr kumimoji="1" lang="ja-JP" altLang="en-US"/>
              <a:t>クリプトサイト</a:t>
            </a:r>
          </a:p>
        </p:txBody>
      </p:sp>
      <p:sp>
        <p:nvSpPr>
          <p:cNvPr id="18" name="テキスト ボックス 17">
            <a:extLst>
              <a:ext uri="{FF2B5EF4-FFF2-40B4-BE49-F238E27FC236}">
                <a16:creationId xmlns:a16="http://schemas.microsoft.com/office/drawing/2014/main" id="{7F380A46-055C-3E4D-8C49-5CB043143379}"/>
              </a:ext>
            </a:extLst>
          </p:cNvPr>
          <p:cNvSpPr txBox="1"/>
          <p:nvPr/>
        </p:nvSpPr>
        <p:spPr>
          <a:xfrm>
            <a:off x="5433151" y="5026081"/>
            <a:ext cx="1338828" cy="369332"/>
          </a:xfrm>
          <a:prstGeom prst="rect">
            <a:avLst/>
          </a:prstGeom>
          <a:noFill/>
        </p:spPr>
        <p:txBody>
          <a:bodyPr wrap="none" rtlCol="0">
            <a:spAutoFit/>
          </a:bodyPr>
          <a:lstStyle/>
          <a:p>
            <a:r>
              <a:rPr kumimoji="1" lang="ja-JP" altLang="en-US" dirty="0"/>
              <a:t>表面の凹み</a:t>
            </a:r>
          </a:p>
        </p:txBody>
      </p:sp>
    </p:spTree>
    <p:extLst>
      <p:ext uri="{BB962C8B-B14F-4D97-AF65-F5344CB8AC3E}">
        <p14:creationId xmlns:p14="http://schemas.microsoft.com/office/powerpoint/2010/main" val="160337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まとめ</a:t>
            </a:r>
          </a:p>
        </p:txBody>
      </p:sp>
      <p:sp>
        <p:nvSpPr>
          <p:cNvPr id="3" name="テキスト ボックス 2">
            <a:extLst>
              <a:ext uri="{FF2B5EF4-FFF2-40B4-BE49-F238E27FC236}">
                <a16:creationId xmlns:a16="http://schemas.microsoft.com/office/drawing/2014/main" id="{63A62248-2349-544F-A5A2-672A0636E568}"/>
              </a:ext>
            </a:extLst>
          </p:cNvPr>
          <p:cNvSpPr txBox="1"/>
          <p:nvPr/>
        </p:nvSpPr>
        <p:spPr>
          <a:xfrm>
            <a:off x="504156" y="1690689"/>
            <a:ext cx="8155459" cy="4093428"/>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latin typeface="YuMincho"/>
              </a:rPr>
              <a:t>アポ構造のタンパク質構造を入力として、クリプトサイトの有無を分類する機械学習モデルを作成。予測精度（</a:t>
            </a:r>
            <a:r>
              <a:rPr lang="en-US" altLang="ja-JP" sz="2000" dirty="0">
                <a:latin typeface="YuMincho"/>
              </a:rPr>
              <a:t> F1_score:</a:t>
            </a:r>
            <a:r>
              <a:rPr lang="ja-JP" altLang="en-US" sz="2000" dirty="0">
                <a:latin typeface="YuMincho"/>
              </a:rPr>
              <a:t>）は、</a:t>
            </a:r>
            <a:r>
              <a:rPr lang="en-US" altLang="ja-JP" sz="2000" dirty="0">
                <a:latin typeface="YuMincho"/>
              </a:rPr>
              <a:t>70.6% </a:t>
            </a:r>
            <a:r>
              <a:rPr lang="ja-JP" altLang="en-US" sz="2000" dirty="0">
                <a:latin typeface="YuMincho"/>
              </a:rPr>
              <a:t>であった。</a:t>
            </a:r>
            <a:endParaRPr lang="en-US" altLang="ja-JP" sz="2000" dirty="0">
              <a:latin typeface="YuMincho"/>
            </a:endParaRPr>
          </a:p>
          <a:p>
            <a:endParaRPr lang="en-US" altLang="ja-JP" sz="2000" dirty="0">
              <a:latin typeface="YuMincho"/>
            </a:endParaRPr>
          </a:p>
          <a:p>
            <a:pPr marL="342900" indent="-342900">
              <a:buFont typeface="Arial" panose="020B0604020202020204" pitchFamily="34" charset="0"/>
              <a:buChar char="•"/>
            </a:pPr>
            <a:r>
              <a:rPr kumimoji="1" lang="ja-JP" altLang="en-US" sz="2000" dirty="0"/>
              <a:t>作成した機械学習モデルは</a:t>
            </a:r>
            <a:r>
              <a:rPr kumimoji="1" lang="en-US" altLang="ja-JP" sz="2000" dirty="0" err="1"/>
              <a:t>Fpocket</a:t>
            </a:r>
            <a:r>
              <a:rPr kumimoji="1" lang="ja-JP" altLang="en-US" sz="2000" dirty="0"/>
              <a:t>の特徴量</a:t>
            </a:r>
            <a:r>
              <a:rPr kumimoji="1" lang="ja-JP" altLang="en-US" sz="2000"/>
              <a:t>の内、</a:t>
            </a:r>
            <a:r>
              <a:rPr kumimoji="1" lang="en" altLang="ja-JP" sz="2000" dirty="0"/>
              <a:t>Mean alp. </a:t>
            </a:r>
            <a:r>
              <a:rPr kumimoji="1" lang="en" altLang="ja-JP" sz="2000" dirty="0" err="1"/>
              <a:t>sph</a:t>
            </a:r>
            <a:r>
              <a:rPr kumimoji="1" lang="en" altLang="ja-JP" sz="2000" dirty="0"/>
              <a:t>. Solvent access, Polarity score, Score</a:t>
            </a:r>
            <a:r>
              <a:rPr kumimoji="1" lang="ja-JP" altLang="en-US" sz="2000" dirty="0"/>
              <a:t> を重要因子と見做した。</a:t>
            </a:r>
            <a:endParaRPr kumimoji="1" lang="en" altLang="ja-JP" sz="2000" dirty="0"/>
          </a:p>
          <a:p>
            <a:pPr marL="342900" indent="-342900">
              <a:buFont typeface="Arial" panose="020B0604020202020204" pitchFamily="34" charset="0"/>
              <a:buChar char="•"/>
            </a:pPr>
            <a:endParaRPr lang="en-US" altLang="ja-JP" sz="2000" dirty="0">
              <a:latin typeface="YuMincho"/>
            </a:endParaRPr>
          </a:p>
          <a:p>
            <a:pPr marL="342900" indent="-342900">
              <a:buFont typeface="Arial" panose="020B0604020202020204" pitchFamily="34" charset="0"/>
              <a:buChar char="•"/>
            </a:pPr>
            <a:r>
              <a:rPr kumimoji="1" lang="ja-JP" altLang="en-US" sz="2000" dirty="0"/>
              <a:t>機械学習モデルがクリプトサイトの有無の分類において重要と判断した</a:t>
            </a:r>
            <a:r>
              <a:rPr kumimoji="1" lang="ja-JP" altLang="en-US" sz="2000"/>
              <a:t>特徴量は、ヒストグラム</a:t>
            </a:r>
            <a:r>
              <a:rPr kumimoji="1" lang="ja-JP" altLang="en-US" sz="2000" dirty="0"/>
              <a:t>比較しても傾向に違いがあることがわかった。</a:t>
            </a:r>
            <a:endParaRPr kumimoji="1" lang="en-US" altLang="ja-JP" sz="2000" dirty="0"/>
          </a:p>
          <a:p>
            <a:endParaRPr kumimoji="1" lang="en-US" altLang="ja-JP" sz="2000" dirty="0"/>
          </a:p>
          <a:p>
            <a:endParaRPr kumimoji="1" lang="ja-JP" altLang="en-US" sz="2000" dirty="0"/>
          </a:p>
          <a:p>
            <a:pPr marL="342900" indent="-342900">
              <a:buFont typeface="Arial" panose="020B0604020202020204" pitchFamily="34" charset="0"/>
              <a:buChar char="•"/>
            </a:pPr>
            <a:endParaRPr lang="en-US" altLang="ja-JP" sz="2000" dirty="0">
              <a:latin typeface="YuMincho"/>
            </a:endParaRPr>
          </a:p>
        </p:txBody>
      </p:sp>
    </p:spTree>
    <p:extLst>
      <p:ext uri="{BB962C8B-B14F-4D97-AF65-F5344CB8AC3E}">
        <p14:creationId xmlns:p14="http://schemas.microsoft.com/office/powerpoint/2010/main" val="2224764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展望</a:t>
            </a:r>
          </a:p>
        </p:txBody>
      </p:sp>
      <p:sp>
        <p:nvSpPr>
          <p:cNvPr id="4" name="テキスト ボックス 3">
            <a:extLst>
              <a:ext uri="{FF2B5EF4-FFF2-40B4-BE49-F238E27FC236}">
                <a16:creationId xmlns:a16="http://schemas.microsoft.com/office/drawing/2014/main" id="{64139201-E2B7-4226-B44F-009935EF2AE0}"/>
              </a:ext>
            </a:extLst>
          </p:cNvPr>
          <p:cNvSpPr txBox="1"/>
          <p:nvPr/>
        </p:nvSpPr>
        <p:spPr>
          <a:xfrm>
            <a:off x="504156" y="1690689"/>
            <a:ext cx="8155459" cy="440120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アポ構造とホロ構造のデータセットが現在</a:t>
            </a:r>
            <a:r>
              <a:rPr kumimoji="1" lang="en-US" altLang="ja-JP" sz="2000" dirty="0"/>
              <a:t>194</a:t>
            </a:r>
            <a:r>
              <a:rPr kumimoji="1" lang="ja-JP" altLang="en-US" sz="2000" dirty="0"/>
              <a:t>と少ないため、さらなる文献調査等により、データを増やし、作成モデルの精度向上を目指す。</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r>
              <a:rPr kumimoji="1" lang="en-US" altLang="ja-JP" sz="2000" dirty="0" err="1"/>
              <a:t>Fpocket</a:t>
            </a:r>
            <a:r>
              <a:rPr kumimoji="1" lang="ja-JP" altLang="en-US" sz="2000" dirty="0"/>
              <a:t>以外のポケット検出ソフトウェア（</a:t>
            </a:r>
            <a:r>
              <a:rPr kumimoji="1" lang="en-US" altLang="ja-JP" sz="2000" dirty="0"/>
              <a:t>P</a:t>
            </a:r>
            <a:r>
              <a:rPr kumimoji="1" lang="en" altLang="ja-JP" sz="2000" dirty="0"/>
              <a:t>2</a:t>
            </a:r>
            <a:r>
              <a:rPr kumimoji="1" lang="en-US" altLang="ja-JP" sz="2000" dirty="0"/>
              <a:t>R</a:t>
            </a:r>
            <a:r>
              <a:rPr kumimoji="1" lang="en" altLang="ja-JP" sz="2000" dirty="0"/>
              <a:t>ank</a:t>
            </a:r>
            <a:r>
              <a:rPr kumimoji="1" lang="ja-JP" altLang="en-US" sz="2000" dirty="0"/>
              <a:t>等）も活用し、特徴量データを拡張するとともに、学習モデルの高精度化および 因子分析を再考する。</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r>
              <a:rPr kumimoji="1" lang="ja-JP" altLang="en-US" sz="2000" dirty="0"/>
              <a:t>因子分析から</a:t>
            </a:r>
            <a:r>
              <a:rPr kumimoji="1" lang="ja-JP" altLang="en-US" sz="2000"/>
              <a:t>新たなクリプトサイトスコアの開発を試みる。</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endParaRPr lang="en-US" altLang="ja-JP" sz="2000" dirty="0">
              <a:latin typeface="YuMincho"/>
            </a:endParaRPr>
          </a:p>
          <a:p>
            <a:endParaRPr kumimoji="1" lang="en-US" altLang="ja-JP" sz="2000" dirty="0"/>
          </a:p>
          <a:p>
            <a:endParaRPr kumimoji="1" lang="ja-JP" altLang="en-US" sz="2000" dirty="0"/>
          </a:p>
          <a:p>
            <a:pPr marL="342900" indent="-342900">
              <a:buFont typeface="Arial" panose="020B0604020202020204" pitchFamily="34" charset="0"/>
              <a:buChar char="•"/>
            </a:pPr>
            <a:endParaRPr lang="en-US" altLang="ja-JP" sz="2000" dirty="0">
              <a:latin typeface="YuMincho"/>
            </a:endParaRPr>
          </a:p>
        </p:txBody>
      </p:sp>
    </p:spTree>
    <p:extLst>
      <p:ext uri="{BB962C8B-B14F-4D97-AF65-F5344CB8AC3E}">
        <p14:creationId xmlns:p14="http://schemas.microsoft.com/office/powerpoint/2010/main" val="545879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E1A28-83C5-9D4C-B4D3-9DCCBB291397}"/>
              </a:ext>
            </a:extLst>
          </p:cNvPr>
          <p:cNvSpPr>
            <a:spLocks noGrp="1"/>
          </p:cNvSpPr>
          <p:nvPr>
            <p:ph type="title"/>
          </p:nvPr>
        </p:nvSpPr>
        <p:spPr>
          <a:xfrm>
            <a:off x="1" y="2348305"/>
            <a:ext cx="9144000" cy="1325563"/>
          </a:xfrm>
        </p:spPr>
        <p:txBody>
          <a:bodyPr/>
          <a:lstStyle/>
          <a:p>
            <a:pPr algn="ctr"/>
            <a:r>
              <a:rPr kumimoji="1" lang="ja-JP" altLang="en-US"/>
              <a:t>ご静聴ありがとうございました。</a:t>
            </a:r>
          </a:p>
        </p:txBody>
      </p:sp>
    </p:spTree>
    <p:extLst>
      <p:ext uri="{BB962C8B-B14F-4D97-AF65-F5344CB8AC3E}">
        <p14:creationId xmlns:p14="http://schemas.microsoft.com/office/powerpoint/2010/main" val="62541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E0303C-5083-5F4E-993D-90813CAD4A29}"/>
              </a:ext>
            </a:extLst>
          </p:cNvPr>
          <p:cNvSpPr>
            <a:spLocks noGrp="1"/>
          </p:cNvSpPr>
          <p:nvPr>
            <p:ph type="title"/>
          </p:nvPr>
        </p:nvSpPr>
        <p:spPr/>
        <p:txBody>
          <a:bodyPr/>
          <a:lstStyle/>
          <a:p>
            <a:r>
              <a:rPr lang="en-US" altLang="ja-JP" dirty="0"/>
              <a:t>Appendix</a:t>
            </a:r>
            <a:endParaRPr kumimoji="1" lang="ja-JP" altLang="en-US"/>
          </a:p>
        </p:txBody>
      </p:sp>
      <p:grpSp>
        <p:nvGrpSpPr>
          <p:cNvPr id="6" name="グループ化 5">
            <a:extLst>
              <a:ext uri="{FF2B5EF4-FFF2-40B4-BE49-F238E27FC236}">
                <a16:creationId xmlns:a16="http://schemas.microsoft.com/office/drawing/2014/main" id="{A83F8D96-7A47-F042-870B-75521A82A8E4}"/>
              </a:ext>
            </a:extLst>
          </p:cNvPr>
          <p:cNvGrpSpPr/>
          <p:nvPr/>
        </p:nvGrpSpPr>
        <p:grpSpPr>
          <a:xfrm>
            <a:off x="5632589" y="2272932"/>
            <a:ext cx="3013389" cy="4351338"/>
            <a:chOff x="926275" y="1690689"/>
            <a:chExt cx="3013389" cy="4351338"/>
          </a:xfrm>
        </p:grpSpPr>
        <p:pic>
          <p:nvPicPr>
            <p:cNvPr id="3" name="コンテンツ プレースホルダー 9" descr="グラフィカル ユーザー インターフェイス が含まれている画像&#10;&#10;自動的に生成された説明">
              <a:extLst>
                <a:ext uri="{FF2B5EF4-FFF2-40B4-BE49-F238E27FC236}">
                  <a16:creationId xmlns:a16="http://schemas.microsoft.com/office/drawing/2014/main" id="{C5513C54-4B6C-CB44-8E95-11DB8247DD46}"/>
                </a:ext>
              </a:extLst>
            </p:cNvPr>
            <p:cNvPicPr>
              <a:picLocks noChangeAspect="1"/>
            </p:cNvPicPr>
            <p:nvPr/>
          </p:nvPicPr>
          <p:blipFill rotWithShape="1">
            <a:blip r:embed="rId2"/>
            <a:srcRect l="45820"/>
            <a:stretch/>
          </p:blipFill>
          <p:spPr>
            <a:xfrm>
              <a:off x="961901" y="1690689"/>
              <a:ext cx="2977763" cy="4351338"/>
            </a:xfrm>
            <a:prstGeom prst="rect">
              <a:avLst/>
            </a:prstGeom>
          </p:spPr>
        </p:pic>
        <p:sp>
          <p:nvSpPr>
            <p:cNvPr id="4" name="テキスト ボックス 3">
              <a:extLst>
                <a:ext uri="{FF2B5EF4-FFF2-40B4-BE49-F238E27FC236}">
                  <a16:creationId xmlns:a16="http://schemas.microsoft.com/office/drawing/2014/main" id="{14A553DA-76A9-C647-965D-8811B3800FEE}"/>
                </a:ext>
              </a:extLst>
            </p:cNvPr>
            <p:cNvSpPr txBox="1"/>
            <p:nvPr/>
          </p:nvSpPr>
          <p:spPr>
            <a:xfrm>
              <a:off x="926276" y="1690689"/>
              <a:ext cx="391886" cy="369332"/>
            </a:xfrm>
            <a:prstGeom prst="rect">
              <a:avLst/>
            </a:prstGeom>
            <a:solidFill>
              <a:schemeClr val="bg1"/>
            </a:solidFill>
          </p:spPr>
          <p:txBody>
            <a:bodyPr wrap="square" rtlCol="0">
              <a:spAutoFit/>
            </a:bodyPr>
            <a:lstStyle/>
            <a:p>
              <a:endParaRPr kumimoji="1" lang="ja-JP" altLang="en-US"/>
            </a:p>
          </p:txBody>
        </p:sp>
        <p:sp>
          <p:nvSpPr>
            <p:cNvPr id="5" name="テキスト ボックス 4">
              <a:extLst>
                <a:ext uri="{FF2B5EF4-FFF2-40B4-BE49-F238E27FC236}">
                  <a16:creationId xmlns:a16="http://schemas.microsoft.com/office/drawing/2014/main" id="{9887F1D8-15BD-7044-9961-E3F0A4C3A4B2}"/>
                </a:ext>
              </a:extLst>
            </p:cNvPr>
            <p:cNvSpPr txBox="1"/>
            <p:nvPr/>
          </p:nvSpPr>
          <p:spPr>
            <a:xfrm>
              <a:off x="926275" y="4526912"/>
              <a:ext cx="676893" cy="1339497"/>
            </a:xfrm>
            <a:prstGeom prst="rect">
              <a:avLst/>
            </a:prstGeom>
            <a:solidFill>
              <a:schemeClr val="bg1"/>
            </a:solidFill>
          </p:spPr>
          <p:txBody>
            <a:bodyPr wrap="square" rtlCol="0">
              <a:spAutoFit/>
            </a:bodyPr>
            <a:lstStyle/>
            <a:p>
              <a:endParaRPr kumimoji="1" lang="ja-JP" altLang="en-US"/>
            </a:p>
          </p:txBody>
        </p:sp>
      </p:grpSp>
      <p:sp>
        <p:nvSpPr>
          <p:cNvPr id="7" name="テキスト ボックス 6">
            <a:extLst>
              <a:ext uri="{FF2B5EF4-FFF2-40B4-BE49-F238E27FC236}">
                <a16:creationId xmlns:a16="http://schemas.microsoft.com/office/drawing/2014/main" id="{C86F27CA-F759-814D-9345-65833F3A2CDC}"/>
              </a:ext>
            </a:extLst>
          </p:cNvPr>
          <p:cNvSpPr txBox="1"/>
          <p:nvPr/>
        </p:nvSpPr>
        <p:spPr>
          <a:xfrm>
            <a:off x="498022" y="1483682"/>
            <a:ext cx="1620957" cy="523220"/>
          </a:xfrm>
          <a:prstGeom prst="rect">
            <a:avLst/>
          </a:prstGeom>
          <a:noFill/>
        </p:spPr>
        <p:txBody>
          <a:bodyPr wrap="none" rtlCol="0">
            <a:spAutoFit/>
          </a:bodyPr>
          <a:lstStyle/>
          <a:p>
            <a:r>
              <a:rPr kumimoji="1" lang="ja-JP" altLang="en-US" sz="2800"/>
              <a:t>先行研究</a:t>
            </a:r>
          </a:p>
        </p:txBody>
      </p:sp>
      <p:sp>
        <p:nvSpPr>
          <p:cNvPr id="8" name="テキスト ボックス 7">
            <a:extLst>
              <a:ext uri="{FF2B5EF4-FFF2-40B4-BE49-F238E27FC236}">
                <a16:creationId xmlns:a16="http://schemas.microsoft.com/office/drawing/2014/main" id="{2CBAFADC-28A7-CB48-BA97-25678CA401AC}"/>
              </a:ext>
            </a:extLst>
          </p:cNvPr>
          <p:cNvSpPr txBox="1"/>
          <p:nvPr/>
        </p:nvSpPr>
        <p:spPr>
          <a:xfrm>
            <a:off x="5791527" y="1799894"/>
            <a:ext cx="2723823" cy="369332"/>
          </a:xfrm>
          <a:prstGeom prst="rect">
            <a:avLst/>
          </a:prstGeom>
          <a:noFill/>
        </p:spPr>
        <p:txBody>
          <a:bodyPr wrap="none" rtlCol="0">
            <a:spAutoFit/>
          </a:bodyPr>
          <a:lstStyle/>
          <a:p>
            <a:r>
              <a:rPr kumimoji="1" lang="ja-JP" altLang="en-US"/>
              <a:t>先行研究のパイプライン</a:t>
            </a:r>
          </a:p>
        </p:txBody>
      </p:sp>
      <p:sp>
        <p:nvSpPr>
          <p:cNvPr id="9" name="正方形/長方形 8">
            <a:extLst>
              <a:ext uri="{FF2B5EF4-FFF2-40B4-BE49-F238E27FC236}">
                <a16:creationId xmlns:a16="http://schemas.microsoft.com/office/drawing/2014/main" id="{13B7C822-8175-7742-AE5E-D6ED0E8EEE9E}"/>
              </a:ext>
            </a:extLst>
          </p:cNvPr>
          <p:cNvSpPr/>
          <p:nvPr/>
        </p:nvSpPr>
        <p:spPr>
          <a:xfrm>
            <a:off x="243444" y="1944976"/>
            <a:ext cx="5389145" cy="4247317"/>
          </a:xfrm>
          <a:prstGeom prst="rect">
            <a:avLst/>
          </a:prstGeom>
        </p:spPr>
        <p:txBody>
          <a:bodyPr wrap="square">
            <a:spAutoFit/>
          </a:bodyPr>
          <a:lstStyle/>
          <a:p>
            <a:pPr marL="285750" indent="-285750">
              <a:buFont typeface="Arial" panose="020B0604020202020204" pitchFamily="34" charset="0"/>
              <a:buChar char="•"/>
            </a:pPr>
            <a:r>
              <a:rPr lang="ja-JP" altLang="en-US"/>
              <a:t>Protein Data Bank およびMOADデータベースから、84個の暗号的結合部位、92個の結合ポケット、および705個の凹面パッチの既知の例の代表的なデータセットを作成することから始めた。その中から、リガンドが生物学的に関連性のある暗号部位と結合ポケットを選択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個々の残基とその近傍の配列、構造、ダイナミクスを記述する58の特徴量のセットを設計した。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機械学習アルゴリズムを用いて、残基を暗号部位に属するか否かを分類した。</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ja-JP" altLang="en-US"/>
              <a:t>構造的に特徴づけられたヒトプロテオーム全体の暗号部位を予測した。</a:t>
            </a:r>
          </a:p>
        </p:txBody>
      </p:sp>
      <p:sp>
        <p:nvSpPr>
          <p:cNvPr id="10" name="正方形/長方形 9">
            <a:extLst>
              <a:ext uri="{FF2B5EF4-FFF2-40B4-BE49-F238E27FC236}">
                <a16:creationId xmlns:a16="http://schemas.microsoft.com/office/drawing/2014/main" id="{7C83E773-37A1-1747-9543-16C3C1D6A174}"/>
              </a:ext>
            </a:extLst>
          </p:cNvPr>
          <p:cNvSpPr/>
          <p:nvPr/>
        </p:nvSpPr>
        <p:spPr>
          <a:xfrm>
            <a:off x="350322" y="6396335"/>
            <a:ext cx="5389146" cy="369332"/>
          </a:xfrm>
          <a:prstGeom prst="rect">
            <a:avLst/>
          </a:prstGeom>
        </p:spPr>
        <p:txBody>
          <a:bodyPr wrap="square">
            <a:spAutoFit/>
          </a:bodyPr>
          <a:lstStyle/>
          <a:p>
            <a:r>
              <a:rPr lang="en" altLang="ja-JP" dirty="0">
                <a:latin typeface="YuMincho"/>
              </a:rPr>
              <a:t>Peter</a:t>
            </a:r>
            <a:r>
              <a:rPr lang="ja-JP" altLang="en-US">
                <a:latin typeface="YuMincho"/>
              </a:rPr>
              <a:t> </a:t>
            </a:r>
            <a:r>
              <a:rPr lang="en" altLang="ja-JP" dirty="0" err="1">
                <a:solidFill>
                  <a:srgbClr val="1E1E1E"/>
                </a:solidFill>
                <a:latin typeface="YuMincho"/>
              </a:rPr>
              <a:t>Cimermancic</a:t>
            </a:r>
            <a:r>
              <a:rPr lang="ja-JP" altLang="en-US">
                <a:solidFill>
                  <a:srgbClr val="1E1E1E"/>
                </a:solidFill>
                <a:latin typeface="YuMincho"/>
              </a:rPr>
              <a:t> </a:t>
            </a:r>
            <a:r>
              <a:rPr lang="en" altLang="ja-JP" i="1" dirty="0">
                <a:solidFill>
                  <a:srgbClr val="1E1E1E"/>
                </a:solidFill>
                <a:latin typeface="YuMincho"/>
              </a:rPr>
              <a:t>et</a:t>
            </a:r>
            <a:r>
              <a:rPr lang="ja-JP" altLang="en-US" i="1">
                <a:solidFill>
                  <a:srgbClr val="1E1E1E"/>
                </a:solidFill>
                <a:latin typeface="YuMincho"/>
              </a:rPr>
              <a:t> </a:t>
            </a:r>
            <a:r>
              <a:rPr lang="en" altLang="ja-JP" i="1" dirty="0">
                <a:solidFill>
                  <a:srgbClr val="1E1E1E"/>
                </a:solidFill>
                <a:latin typeface="YuMincho"/>
              </a:rPr>
              <a:t>al</a:t>
            </a:r>
            <a:r>
              <a:rPr lang="en" altLang="ja-JP" dirty="0">
                <a:solidFill>
                  <a:srgbClr val="1E1E1E"/>
                </a:solidFill>
                <a:latin typeface="YuMincho"/>
              </a:rPr>
              <a:t>.,</a:t>
            </a:r>
            <a:r>
              <a:rPr lang="ja-JP" altLang="en-US">
                <a:solidFill>
                  <a:srgbClr val="1E1E1E"/>
                </a:solidFill>
                <a:latin typeface="YuMincho"/>
              </a:rPr>
              <a:t> </a:t>
            </a:r>
            <a:r>
              <a:rPr lang="en" altLang="ja-JP" i="1" dirty="0">
                <a:solidFill>
                  <a:srgbClr val="1E1E1E"/>
                </a:solidFill>
                <a:latin typeface="YuMincho"/>
              </a:rPr>
              <a:t>JMolBiol</a:t>
            </a:r>
            <a:r>
              <a:rPr lang="en" altLang="ja-JP" dirty="0">
                <a:solidFill>
                  <a:srgbClr val="1E1E1E"/>
                </a:solidFill>
                <a:latin typeface="YuMincho"/>
              </a:rPr>
              <a:t>.</a:t>
            </a:r>
            <a:r>
              <a:rPr lang="en" altLang="ja-JP" b="1" dirty="0">
                <a:solidFill>
                  <a:srgbClr val="1E1E1E"/>
                </a:solidFill>
                <a:latin typeface="YuMincho"/>
              </a:rPr>
              <a:t>428</a:t>
            </a:r>
            <a:r>
              <a:rPr lang="en" altLang="ja-JP" dirty="0">
                <a:solidFill>
                  <a:srgbClr val="1E1E1E"/>
                </a:solidFill>
                <a:latin typeface="YuMincho"/>
              </a:rPr>
              <a:t>,</a:t>
            </a:r>
            <a:r>
              <a:rPr lang="ja-JP" altLang="en-US">
                <a:solidFill>
                  <a:srgbClr val="1E1E1E"/>
                </a:solidFill>
                <a:latin typeface="YuMincho"/>
              </a:rPr>
              <a:t> </a:t>
            </a:r>
            <a:r>
              <a:rPr lang="en" altLang="ja-JP" dirty="0">
                <a:solidFill>
                  <a:srgbClr val="1E1E1E"/>
                </a:solidFill>
                <a:latin typeface="YuMincho"/>
              </a:rPr>
              <a:t>709-719(2016).</a:t>
            </a:r>
            <a:endParaRPr lang="en" altLang="ja-JP" dirty="0"/>
          </a:p>
        </p:txBody>
      </p:sp>
      <mc:AlternateContent xmlns:mc="http://schemas.openxmlformats.org/markup-compatibility/2006" xmlns:p14="http://schemas.microsoft.com/office/powerpoint/2010/main">
        <mc:Choice Requires="p14">
          <p:contentPart p14:bwMode="auto" r:id="rId3">
            <p14:nvContentPartPr>
              <p14:cNvPr id="11" name="インク 10">
                <a:extLst>
                  <a:ext uri="{FF2B5EF4-FFF2-40B4-BE49-F238E27FC236}">
                    <a16:creationId xmlns:a16="http://schemas.microsoft.com/office/drawing/2014/main" id="{8D9BD4DD-9B12-F34F-A539-D9DAF516074A}"/>
                  </a:ext>
                </a:extLst>
              </p14:cNvPr>
              <p14:cNvContentPartPr/>
              <p14:nvPr/>
            </p14:nvContentPartPr>
            <p14:xfrm>
              <a:off x="1669626" y="3232193"/>
              <a:ext cx="360" cy="360"/>
            </p14:xfrm>
          </p:contentPart>
        </mc:Choice>
        <mc:Fallback xmlns="">
          <p:pic>
            <p:nvPicPr>
              <p:cNvPr id="11" name="インク 10">
                <a:extLst>
                  <a:ext uri="{FF2B5EF4-FFF2-40B4-BE49-F238E27FC236}">
                    <a16:creationId xmlns:a16="http://schemas.microsoft.com/office/drawing/2014/main" id="{8D9BD4DD-9B12-F34F-A539-D9DAF516074A}"/>
                  </a:ext>
                </a:extLst>
              </p:cNvPr>
              <p:cNvPicPr/>
              <p:nvPr/>
            </p:nvPicPr>
            <p:blipFill>
              <a:blip r:embed="rId4"/>
              <a:stretch>
                <a:fillRect/>
              </a:stretch>
            </p:blipFill>
            <p:spPr>
              <a:xfrm>
                <a:off x="1660626" y="32235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インク 11">
                <a:extLst>
                  <a:ext uri="{FF2B5EF4-FFF2-40B4-BE49-F238E27FC236}">
                    <a16:creationId xmlns:a16="http://schemas.microsoft.com/office/drawing/2014/main" id="{3E222349-1C4B-DC43-9E2E-9DD24F2AB369}"/>
                  </a:ext>
                </a:extLst>
              </p14:cNvPr>
              <p14:cNvContentPartPr/>
              <p14:nvPr/>
            </p14:nvContentPartPr>
            <p14:xfrm>
              <a:off x="2259306" y="3224993"/>
              <a:ext cx="360" cy="3240"/>
            </p14:xfrm>
          </p:contentPart>
        </mc:Choice>
        <mc:Fallback xmlns="">
          <p:pic>
            <p:nvPicPr>
              <p:cNvPr id="12" name="インク 11">
                <a:extLst>
                  <a:ext uri="{FF2B5EF4-FFF2-40B4-BE49-F238E27FC236}">
                    <a16:creationId xmlns:a16="http://schemas.microsoft.com/office/drawing/2014/main" id="{3E222349-1C4B-DC43-9E2E-9DD24F2AB369}"/>
                  </a:ext>
                </a:extLst>
              </p:cNvPr>
              <p:cNvPicPr/>
              <p:nvPr/>
            </p:nvPicPr>
            <p:blipFill>
              <a:blip r:embed="rId4"/>
              <a:stretch>
                <a:fillRect/>
              </a:stretch>
            </p:blipFill>
            <p:spPr>
              <a:xfrm>
                <a:off x="2250306" y="3215993"/>
                <a:ext cx="18000" cy="20880"/>
              </a:xfrm>
              <a:prstGeom prst="rect">
                <a:avLst/>
              </a:prstGeom>
            </p:spPr>
          </p:pic>
        </mc:Fallback>
      </mc:AlternateContent>
    </p:spTree>
    <p:extLst>
      <p:ext uri="{BB962C8B-B14F-4D97-AF65-F5344CB8AC3E}">
        <p14:creationId xmlns:p14="http://schemas.microsoft.com/office/powerpoint/2010/main" val="1805901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5FB10-C71B-D54E-A0F4-A3AB2F12FF9D}"/>
              </a:ext>
            </a:extLst>
          </p:cNvPr>
          <p:cNvSpPr>
            <a:spLocks noGrp="1"/>
          </p:cNvSpPr>
          <p:nvPr>
            <p:ph type="title"/>
          </p:nvPr>
        </p:nvSpPr>
        <p:spPr>
          <a:xfrm>
            <a:off x="306014" y="216845"/>
            <a:ext cx="7886700" cy="1325563"/>
          </a:xfrm>
        </p:spPr>
        <p:txBody>
          <a:bodyPr/>
          <a:lstStyle/>
          <a:p>
            <a:r>
              <a:rPr lang="en-US" altLang="ja-JP" dirty="0"/>
              <a:t>A</a:t>
            </a:r>
            <a:r>
              <a:rPr kumimoji="1" lang="en-US" altLang="ja-JP" dirty="0"/>
              <a:t>ppendix</a:t>
            </a:r>
            <a:endParaRPr kumimoji="1" lang="ja-JP" altLang="en-US" dirty="0"/>
          </a:p>
        </p:txBody>
      </p:sp>
      <p:pic>
        <p:nvPicPr>
          <p:cNvPr id="4" name="図 3" descr="テーブル&#10;&#10;自動的に生成された説明">
            <a:extLst>
              <a:ext uri="{FF2B5EF4-FFF2-40B4-BE49-F238E27FC236}">
                <a16:creationId xmlns:a16="http://schemas.microsoft.com/office/drawing/2014/main" id="{A8DA477E-FD61-D645-BEDA-129FE13E8D8F}"/>
              </a:ext>
            </a:extLst>
          </p:cNvPr>
          <p:cNvPicPr>
            <a:picLocks noChangeAspect="1"/>
          </p:cNvPicPr>
          <p:nvPr/>
        </p:nvPicPr>
        <p:blipFill rotWithShape="1">
          <a:blip r:embed="rId2"/>
          <a:srcRect t="6626" b="342"/>
          <a:stretch/>
        </p:blipFill>
        <p:spPr>
          <a:xfrm>
            <a:off x="238747" y="1945800"/>
            <a:ext cx="8021235" cy="4355196"/>
          </a:xfrm>
          <a:prstGeom prst="rect">
            <a:avLst/>
          </a:prstGeom>
        </p:spPr>
      </p:pic>
      <p:sp>
        <p:nvSpPr>
          <p:cNvPr id="5" name="正方形/長方形 4">
            <a:extLst>
              <a:ext uri="{FF2B5EF4-FFF2-40B4-BE49-F238E27FC236}">
                <a16:creationId xmlns:a16="http://schemas.microsoft.com/office/drawing/2014/main" id="{A60EBAC9-A9F5-994C-A1A3-83BEBF9C1490}"/>
              </a:ext>
            </a:extLst>
          </p:cNvPr>
          <p:cNvSpPr/>
          <p:nvPr/>
        </p:nvSpPr>
        <p:spPr>
          <a:xfrm>
            <a:off x="276791" y="1295727"/>
            <a:ext cx="10371222" cy="707886"/>
          </a:xfrm>
          <a:prstGeom prst="rect">
            <a:avLst/>
          </a:prstGeom>
        </p:spPr>
        <p:txBody>
          <a:bodyPr wrap="square">
            <a:spAutoFit/>
          </a:bodyPr>
          <a:lstStyle/>
          <a:p>
            <a:r>
              <a:rPr lang="ja-JP" altLang="en-US" sz="2000" dirty="0"/>
              <a:t>2009年以降に導入されたタンパク質構造からリガンド結合部位を予測する</a:t>
            </a:r>
            <a:endParaRPr lang="en-US" altLang="ja-JP" sz="2000" dirty="0"/>
          </a:p>
          <a:p>
            <a:r>
              <a:rPr lang="ja-JP" altLang="en-US" sz="2000" dirty="0"/>
              <a:t>既存ツールについて</a:t>
            </a:r>
          </a:p>
        </p:txBody>
      </p:sp>
      <p:sp>
        <p:nvSpPr>
          <p:cNvPr id="6" name="正方形/長方形 5">
            <a:extLst>
              <a:ext uri="{FF2B5EF4-FFF2-40B4-BE49-F238E27FC236}">
                <a16:creationId xmlns:a16="http://schemas.microsoft.com/office/drawing/2014/main" id="{3F7EF114-2968-7E4A-A636-7EE14F6D256D}"/>
              </a:ext>
            </a:extLst>
          </p:cNvPr>
          <p:cNvSpPr/>
          <p:nvPr/>
        </p:nvSpPr>
        <p:spPr>
          <a:xfrm>
            <a:off x="238747" y="6250682"/>
            <a:ext cx="7953967" cy="338554"/>
          </a:xfrm>
          <a:prstGeom prst="rect">
            <a:avLst/>
          </a:prstGeom>
        </p:spPr>
        <p:txBody>
          <a:bodyPr wrap="square">
            <a:spAutoFit/>
          </a:bodyPr>
          <a:lstStyle/>
          <a:p>
            <a:r>
              <a:rPr lang="en" altLang="ja-JP" sz="1600" dirty="0" err="1">
                <a:latin typeface="MyriadPro"/>
              </a:rPr>
              <a:t>Krivák</a:t>
            </a:r>
            <a:r>
              <a:rPr lang="en" altLang="ja-JP" sz="1600" dirty="0">
                <a:latin typeface="MyriadPro"/>
              </a:rPr>
              <a:t> and </a:t>
            </a:r>
            <a:r>
              <a:rPr lang="en" altLang="ja-JP" sz="1600" dirty="0" err="1">
                <a:latin typeface="MyriadPro"/>
              </a:rPr>
              <a:t>Hoksza</a:t>
            </a:r>
            <a:r>
              <a:rPr lang="en" altLang="ja-JP" sz="1600" dirty="0">
                <a:latin typeface="MyriadPro"/>
              </a:rPr>
              <a:t> </a:t>
            </a:r>
            <a:r>
              <a:rPr lang="en" altLang="ja-JP" sz="1600" i="1" dirty="0">
                <a:latin typeface="MyriadPro"/>
              </a:rPr>
              <a:t>J </a:t>
            </a:r>
            <a:r>
              <a:rPr lang="en" altLang="ja-JP" sz="1600" i="1" dirty="0" err="1">
                <a:latin typeface="MyriadPro"/>
              </a:rPr>
              <a:t>Cheminform</a:t>
            </a:r>
            <a:r>
              <a:rPr lang="en" altLang="ja-JP" sz="1600" i="1" dirty="0">
                <a:latin typeface="MyriadPro"/>
              </a:rPr>
              <a:t> (2018) 10:39 </a:t>
            </a:r>
            <a:r>
              <a:rPr lang="en" altLang="ja-JP" sz="1600" dirty="0">
                <a:latin typeface="MyriadPro"/>
              </a:rPr>
              <a:t>https://</a:t>
            </a:r>
            <a:r>
              <a:rPr lang="en" altLang="ja-JP" sz="1600" dirty="0" err="1">
                <a:latin typeface="MyriadPro"/>
              </a:rPr>
              <a:t>doi.org</a:t>
            </a:r>
            <a:r>
              <a:rPr lang="en" altLang="ja-JP" sz="1600" dirty="0">
                <a:latin typeface="MyriadPro"/>
              </a:rPr>
              <a:t>/10.1186/s13321-018-0285-8 </a:t>
            </a:r>
            <a:endParaRPr lang="en" altLang="ja-JP" sz="1600" dirty="0"/>
          </a:p>
        </p:txBody>
      </p:sp>
    </p:spTree>
    <p:extLst>
      <p:ext uri="{BB962C8B-B14F-4D97-AF65-F5344CB8AC3E}">
        <p14:creationId xmlns:p14="http://schemas.microsoft.com/office/powerpoint/2010/main" val="1094762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5FB10-C71B-D54E-A0F4-A3AB2F12FF9D}"/>
              </a:ext>
            </a:extLst>
          </p:cNvPr>
          <p:cNvSpPr>
            <a:spLocks noGrp="1"/>
          </p:cNvSpPr>
          <p:nvPr>
            <p:ph type="title"/>
          </p:nvPr>
        </p:nvSpPr>
        <p:spPr>
          <a:xfrm>
            <a:off x="306014" y="216845"/>
            <a:ext cx="7886700" cy="1325563"/>
          </a:xfrm>
        </p:spPr>
        <p:txBody>
          <a:bodyPr/>
          <a:lstStyle/>
          <a:p>
            <a:r>
              <a:rPr lang="en-US" altLang="ja-JP" dirty="0"/>
              <a:t>A</a:t>
            </a:r>
            <a:r>
              <a:rPr kumimoji="1" lang="en-US" altLang="ja-JP" dirty="0"/>
              <a:t>ppendix</a:t>
            </a:r>
            <a:endParaRPr kumimoji="1" lang="ja-JP" altLang="en-US" dirty="0"/>
          </a:p>
        </p:txBody>
      </p:sp>
      <p:sp>
        <p:nvSpPr>
          <p:cNvPr id="3" name="正方形/長方形 2">
            <a:extLst>
              <a:ext uri="{FF2B5EF4-FFF2-40B4-BE49-F238E27FC236}">
                <a16:creationId xmlns:a16="http://schemas.microsoft.com/office/drawing/2014/main" id="{935662F0-DD36-0341-AB45-CA9D4FBFF7AC}"/>
              </a:ext>
            </a:extLst>
          </p:cNvPr>
          <p:cNvSpPr/>
          <p:nvPr/>
        </p:nvSpPr>
        <p:spPr>
          <a:xfrm>
            <a:off x="89065" y="6093079"/>
            <a:ext cx="8965870" cy="707886"/>
          </a:xfrm>
          <a:prstGeom prst="rect">
            <a:avLst/>
          </a:prstGeom>
        </p:spPr>
        <p:txBody>
          <a:bodyPr wrap="square">
            <a:spAutoFit/>
          </a:bodyPr>
          <a:lstStyle/>
          <a:p>
            <a:r>
              <a:rPr lang="en" altLang="ja-JP" sz="2000" dirty="0">
                <a:solidFill>
                  <a:srgbClr val="333333"/>
                </a:solidFill>
                <a:latin typeface="-apple-system"/>
              </a:rPr>
              <a:t>Le </a:t>
            </a:r>
            <a:r>
              <a:rPr lang="en" altLang="ja-JP" sz="2000" dirty="0" err="1">
                <a:solidFill>
                  <a:srgbClr val="333333"/>
                </a:solidFill>
                <a:latin typeface="-apple-system"/>
              </a:rPr>
              <a:t>Guilloux</a:t>
            </a:r>
            <a:r>
              <a:rPr lang="ja-JP" altLang="en-US" sz="2000">
                <a:solidFill>
                  <a:srgbClr val="333333"/>
                </a:solidFill>
                <a:latin typeface="-apple-system"/>
              </a:rPr>
              <a:t> </a:t>
            </a:r>
            <a:r>
              <a:rPr lang="en-US" altLang="ja-JP" sz="2000" i="1" dirty="0">
                <a:solidFill>
                  <a:srgbClr val="333333"/>
                </a:solidFill>
                <a:latin typeface="-apple-system"/>
              </a:rPr>
              <a:t>et</a:t>
            </a:r>
            <a:r>
              <a:rPr lang="ja-JP" altLang="en-US" sz="2000" i="1">
                <a:solidFill>
                  <a:srgbClr val="333333"/>
                </a:solidFill>
                <a:latin typeface="-apple-system"/>
              </a:rPr>
              <a:t> </a:t>
            </a:r>
            <a:r>
              <a:rPr lang="en-US" altLang="ja-JP" sz="2000" i="1" dirty="0">
                <a:solidFill>
                  <a:srgbClr val="333333"/>
                </a:solidFill>
                <a:latin typeface="-apple-system"/>
              </a:rPr>
              <a:t>al</a:t>
            </a:r>
            <a:r>
              <a:rPr lang="en-US" altLang="ja-JP" sz="2000" dirty="0">
                <a:solidFill>
                  <a:srgbClr val="333333"/>
                </a:solidFill>
                <a:latin typeface="-apple-system"/>
              </a:rPr>
              <a:t>.,</a:t>
            </a:r>
            <a:r>
              <a:rPr lang="ja-JP" altLang="en-US" sz="2000">
                <a:solidFill>
                  <a:srgbClr val="333333"/>
                </a:solidFill>
                <a:latin typeface="-apple-system"/>
              </a:rPr>
              <a:t> </a:t>
            </a:r>
            <a:r>
              <a:rPr lang="en" altLang="ja-JP" sz="2000" dirty="0" err="1">
                <a:solidFill>
                  <a:srgbClr val="333333"/>
                </a:solidFill>
                <a:latin typeface="-apple-system"/>
              </a:rPr>
              <a:t>Fpocket</a:t>
            </a:r>
            <a:r>
              <a:rPr lang="en" altLang="ja-JP" sz="2000" dirty="0">
                <a:solidFill>
                  <a:srgbClr val="333333"/>
                </a:solidFill>
                <a:latin typeface="-apple-system"/>
              </a:rPr>
              <a:t>: An open source platform for ligand pocket detection. </a:t>
            </a:r>
            <a:r>
              <a:rPr lang="en" altLang="ja-JP" sz="2000" i="1" dirty="0">
                <a:solidFill>
                  <a:srgbClr val="333333"/>
                </a:solidFill>
                <a:latin typeface="-apple-system"/>
              </a:rPr>
              <a:t>BMC Bioinformatics</a:t>
            </a:r>
            <a:r>
              <a:rPr lang="en" altLang="ja-JP" sz="2000" dirty="0">
                <a:solidFill>
                  <a:srgbClr val="333333"/>
                </a:solidFill>
                <a:latin typeface="-apple-system"/>
              </a:rPr>
              <a:t> </a:t>
            </a:r>
            <a:r>
              <a:rPr lang="en" altLang="ja-JP" sz="2000" b="1" dirty="0">
                <a:solidFill>
                  <a:srgbClr val="333333"/>
                </a:solidFill>
                <a:latin typeface="-apple-system"/>
              </a:rPr>
              <a:t>10, </a:t>
            </a:r>
            <a:r>
              <a:rPr lang="en" altLang="ja-JP" sz="2000" dirty="0">
                <a:solidFill>
                  <a:srgbClr val="333333"/>
                </a:solidFill>
                <a:latin typeface="-apple-system"/>
              </a:rPr>
              <a:t>168 (2009). </a:t>
            </a:r>
            <a:endParaRPr lang="ja-JP" altLang="en-US" sz="2000"/>
          </a:p>
        </p:txBody>
      </p:sp>
      <p:sp>
        <p:nvSpPr>
          <p:cNvPr id="7" name="テキスト ボックス 6">
            <a:extLst>
              <a:ext uri="{FF2B5EF4-FFF2-40B4-BE49-F238E27FC236}">
                <a16:creationId xmlns:a16="http://schemas.microsoft.com/office/drawing/2014/main" id="{20D9368D-865C-F647-970D-93C3C2A5295B}"/>
              </a:ext>
            </a:extLst>
          </p:cNvPr>
          <p:cNvSpPr txBox="1"/>
          <p:nvPr/>
        </p:nvSpPr>
        <p:spPr>
          <a:xfrm>
            <a:off x="306014" y="1339030"/>
            <a:ext cx="2487540" cy="523220"/>
          </a:xfrm>
          <a:prstGeom prst="rect">
            <a:avLst/>
          </a:prstGeom>
          <a:noFill/>
        </p:spPr>
        <p:txBody>
          <a:bodyPr wrap="none" rtlCol="0">
            <a:spAutoFit/>
          </a:bodyPr>
          <a:lstStyle/>
          <a:p>
            <a:r>
              <a:rPr kumimoji="1" lang="en-US" altLang="ja-JP" sz="2800" dirty="0" err="1"/>
              <a:t>Fpocket</a:t>
            </a:r>
            <a:r>
              <a:rPr kumimoji="1" lang="ja-JP" altLang="en-US" sz="2800"/>
              <a:t>の原理 </a:t>
            </a:r>
          </a:p>
        </p:txBody>
      </p:sp>
      <p:sp>
        <p:nvSpPr>
          <p:cNvPr id="8" name="正方形/長方形 7">
            <a:extLst>
              <a:ext uri="{FF2B5EF4-FFF2-40B4-BE49-F238E27FC236}">
                <a16:creationId xmlns:a16="http://schemas.microsoft.com/office/drawing/2014/main" id="{0107580D-B262-D84E-A9CE-272859854277}"/>
              </a:ext>
            </a:extLst>
          </p:cNvPr>
          <p:cNvSpPr/>
          <p:nvPr/>
        </p:nvSpPr>
        <p:spPr>
          <a:xfrm>
            <a:off x="0" y="1889705"/>
            <a:ext cx="6801633" cy="3785652"/>
          </a:xfrm>
          <a:prstGeom prst="rect">
            <a:avLst/>
          </a:prstGeom>
        </p:spPr>
        <p:txBody>
          <a:bodyPr wrap="square">
            <a:spAutoFit/>
          </a:bodyPr>
          <a:lstStyle/>
          <a:p>
            <a:r>
              <a:rPr lang="en-US" altLang="ja-JP" sz="2000" dirty="0"/>
              <a:t>F</a:t>
            </a:r>
            <a:r>
              <a:rPr lang="ja-JP" altLang="en-US" sz="2000"/>
              <a:t>pocketは、以下の３つの主要なステップからなる。</a:t>
            </a:r>
            <a:endParaRPr lang="en-US" altLang="ja-JP" sz="2000" dirty="0"/>
          </a:p>
          <a:p>
            <a:endParaRPr lang="en-US" altLang="ja-JP" sz="2000" dirty="0"/>
          </a:p>
          <a:p>
            <a:pPr marL="285750" indent="-285750">
              <a:buFont typeface="Arial" panose="020B0604020202020204" pitchFamily="34" charset="0"/>
              <a:buChar char="•"/>
            </a:pPr>
            <a:r>
              <a:rPr lang="ja-JP" altLang="en-US" sz="2000"/>
              <a:t>最初のステップでは、アルファ球</a:t>
            </a:r>
            <a:r>
              <a:rPr lang="en-US" altLang="ja-JP" sz="2000" baseline="30000" dirty="0"/>
              <a:t>※</a:t>
            </a:r>
            <a:r>
              <a:rPr lang="ja-JP" altLang="en-US" sz="2000"/>
              <a:t>のアンサンブル全体がタンパク質構造から決定される。Fpocketは、事前にフィルタリングされた球体のコレクションを返す。</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第2のステップでは、近接した球体のクラスターを識別し、ポケットを識別し、それ以外のクラスターを削除する。</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a:t>最後のステップでは、各ポケットにスコアを付けるために、ポケットの原子から特性を計算する。</a:t>
            </a:r>
          </a:p>
        </p:txBody>
      </p:sp>
      <p:sp>
        <p:nvSpPr>
          <p:cNvPr id="9" name="正方形/長方形 8">
            <a:extLst>
              <a:ext uri="{FF2B5EF4-FFF2-40B4-BE49-F238E27FC236}">
                <a16:creationId xmlns:a16="http://schemas.microsoft.com/office/drawing/2014/main" id="{75D609FA-1FDF-D342-B5D6-9B80E3FD443D}"/>
              </a:ext>
            </a:extLst>
          </p:cNvPr>
          <p:cNvSpPr/>
          <p:nvPr/>
        </p:nvSpPr>
        <p:spPr>
          <a:xfrm>
            <a:off x="0" y="5665514"/>
            <a:ext cx="9144000" cy="400110"/>
          </a:xfrm>
          <a:prstGeom prst="rect">
            <a:avLst/>
          </a:prstGeom>
        </p:spPr>
        <p:txBody>
          <a:bodyPr wrap="square">
            <a:spAutoFit/>
          </a:bodyPr>
          <a:lstStyle/>
          <a:p>
            <a:r>
              <a:rPr lang="en-US" altLang="ja-JP" sz="2000" dirty="0"/>
              <a:t>※</a:t>
            </a:r>
            <a:r>
              <a:rPr lang="ja-JP" altLang="en-US" sz="2000"/>
              <a:t>アルファ球：その境界で4つの原子に接触し、内部の原子を含まない球。</a:t>
            </a:r>
          </a:p>
        </p:txBody>
      </p:sp>
      <p:pic>
        <p:nvPicPr>
          <p:cNvPr id="5" name="図 4" descr="チョコレートチップクッキー&#10;&#10;中程度の精度で自動的に生成された説明">
            <a:extLst>
              <a:ext uri="{FF2B5EF4-FFF2-40B4-BE49-F238E27FC236}">
                <a16:creationId xmlns:a16="http://schemas.microsoft.com/office/drawing/2014/main" id="{BA47D4FF-CCB5-A843-AE9F-DA9C96D75612}"/>
              </a:ext>
            </a:extLst>
          </p:cNvPr>
          <p:cNvPicPr>
            <a:picLocks noChangeAspect="1"/>
          </p:cNvPicPr>
          <p:nvPr/>
        </p:nvPicPr>
        <p:blipFill>
          <a:blip r:embed="rId2"/>
          <a:stretch>
            <a:fillRect/>
          </a:stretch>
        </p:blipFill>
        <p:spPr>
          <a:xfrm>
            <a:off x="6719483" y="1582026"/>
            <a:ext cx="2401332" cy="3105483"/>
          </a:xfrm>
          <a:prstGeom prst="rect">
            <a:avLst/>
          </a:prstGeom>
        </p:spPr>
      </p:pic>
      <p:sp>
        <p:nvSpPr>
          <p:cNvPr id="6" name="テキスト ボックス 5">
            <a:extLst>
              <a:ext uri="{FF2B5EF4-FFF2-40B4-BE49-F238E27FC236}">
                <a16:creationId xmlns:a16="http://schemas.microsoft.com/office/drawing/2014/main" id="{7B2504F9-41F1-BE42-B7BA-698D97270DF5}"/>
              </a:ext>
            </a:extLst>
          </p:cNvPr>
          <p:cNvSpPr txBox="1"/>
          <p:nvPr/>
        </p:nvSpPr>
        <p:spPr>
          <a:xfrm>
            <a:off x="6601909" y="4732269"/>
            <a:ext cx="2775119" cy="830997"/>
          </a:xfrm>
          <a:prstGeom prst="rect">
            <a:avLst/>
          </a:prstGeom>
          <a:noFill/>
        </p:spPr>
        <p:txBody>
          <a:bodyPr wrap="none" rtlCol="0">
            <a:spAutoFit/>
          </a:bodyPr>
          <a:lstStyle/>
          <a:p>
            <a:r>
              <a:rPr kumimoji="1" lang="en-US" altLang="ja-JP" sz="1600" dirty="0" err="1"/>
              <a:t>Fpocket</a:t>
            </a:r>
            <a:r>
              <a:rPr kumimoji="1" lang="ja-JP" altLang="en-US" sz="1600"/>
              <a:t>による解析例</a:t>
            </a:r>
            <a:endParaRPr kumimoji="1" lang="en-US" altLang="ja-JP" sz="1600" dirty="0"/>
          </a:p>
          <a:p>
            <a:r>
              <a:rPr kumimoji="1" lang="ja-JP" altLang="en-US" sz="1600"/>
              <a:t>（赤</a:t>
            </a:r>
            <a:r>
              <a:rPr kumimoji="1" lang="en-US" altLang="ja-JP" sz="1600" dirty="0"/>
              <a:t>:</a:t>
            </a:r>
            <a:r>
              <a:rPr kumimoji="1" lang="ja-JP" altLang="en-US" sz="1600"/>
              <a:t> 予測領域 </a:t>
            </a:r>
            <a:r>
              <a:rPr kumimoji="1" lang="en-US" altLang="ja-JP" sz="1600" dirty="0"/>
              <a:t>,</a:t>
            </a:r>
          </a:p>
          <a:p>
            <a:r>
              <a:rPr kumimoji="1" lang="ja-JP" altLang="en-US" sz="1600"/>
              <a:t>    黄</a:t>
            </a:r>
            <a:r>
              <a:rPr kumimoji="1" lang="en-US" altLang="ja-JP" sz="1600" dirty="0"/>
              <a:t>:</a:t>
            </a:r>
            <a:r>
              <a:rPr kumimoji="1" lang="ja-JP" altLang="en-US" sz="1600"/>
              <a:t>  実際のリガンド領域）</a:t>
            </a:r>
          </a:p>
        </p:txBody>
      </p:sp>
    </p:spTree>
    <p:extLst>
      <p:ext uri="{BB962C8B-B14F-4D97-AF65-F5344CB8AC3E}">
        <p14:creationId xmlns:p14="http://schemas.microsoft.com/office/powerpoint/2010/main" val="646743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pic>
        <p:nvPicPr>
          <p:cNvPr id="11" name="図 10" descr="屋内, おもちゃ, プラスチック, テーブル が含まれている画像&#10;&#10;自動的に生成された説明">
            <a:extLst>
              <a:ext uri="{FF2B5EF4-FFF2-40B4-BE49-F238E27FC236}">
                <a16:creationId xmlns:a16="http://schemas.microsoft.com/office/drawing/2014/main" id="{86EE71E4-1E4D-6744-BC9E-E5EDF7C16578}"/>
              </a:ext>
            </a:extLst>
          </p:cNvPr>
          <p:cNvPicPr>
            <a:picLocks noChangeAspect="1"/>
          </p:cNvPicPr>
          <p:nvPr/>
        </p:nvPicPr>
        <p:blipFill>
          <a:blip r:embed="rId3"/>
          <a:stretch>
            <a:fillRect/>
          </a:stretch>
        </p:blipFill>
        <p:spPr>
          <a:xfrm>
            <a:off x="6199614" y="4470413"/>
            <a:ext cx="1361871" cy="1825563"/>
          </a:xfrm>
          <a:prstGeom prst="rect">
            <a:avLst/>
          </a:prstGeom>
        </p:spPr>
      </p:pic>
      <p:pic>
        <p:nvPicPr>
          <p:cNvPr id="12" name="図 11" descr="誕生日, ケーキ が含まれている画像&#10;&#10;自動的に生成された説明">
            <a:extLst>
              <a:ext uri="{FF2B5EF4-FFF2-40B4-BE49-F238E27FC236}">
                <a16:creationId xmlns:a16="http://schemas.microsoft.com/office/drawing/2014/main" id="{5D0D0D2D-0B79-AB4F-A344-8C0AF129CFBA}"/>
              </a:ext>
            </a:extLst>
          </p:cNvPr>
          <p:cNvPicPr>
            <a:picLocks noChangeAspect="1"/>
          </p:cNvPicPr>
          <p:nvPr/>
        </p:nvPicPr>
        <p:blipFill>
          <a:blip r:embed="rId4"/>
          <a:stretch>
            <a:fillRect/>
          </a:stretch>
        </p:blipFill>
        <p:spPr>
          <a:xfrm>
            <a:off x="7624065" y="4470413"/>
            <a:ext cx="1316985" cy="1858430"/>
          </a:xfrm>
          <a:prstGeom prst="rect">
            <a:avLst/>
          </a:prstGeom>
        </p:spPr>
      </p:pic>
      <p:sp>
        <p:nvSpPr>
          <p:cNvPr id="19" name="テキスト ボックス 18">
            <a:extLst>
              <a:ext uri="{FF2B5EF4-FFF2-40B4-BE49-F238E27FC236}">
                <a16:creationId xmlns:a16="http://schemas.microsoft.com/office/drawing/2014/main" id="{1BCC9369-4357-FB45-828F-EDF8B166BFCB}"/>
              </a:ext>
            </a:extLst>
          </p:cNvPr>
          <p:cNvSpPr txBox="1"/>
          <p:nvPr/>
        </p:nvSpPr>
        <p:spPr>
          <a:xfrm>
            <a:off x="7580917" y="6365221"/>
            <a:ext cx="1307667" cy="307777"/>
          </a:xfrm>
          <a:prstGeom prst="rect">
            <a:avLst/>
          </a:prstGeom>
          <a:noFill/>
        </p:spPr>
        <p:txBody>
          <a:bodyPr wrap="square" rtlCol="0">
            <a:spAutoFit/>
          </a:bodyPr>
          <a:lstStyle/>
          <a:p>
            <a:pPr algn="ctr"/>
            <a:r>
              <a:rPr lang="ja-JP" altLang="en-US" sz="1400" dirty="0"/>
              <a:t>ホロ構造</a:t>
            </a:r>
            <a:endParaRPr lang="en-US" altLang="ja-JP" sz="1400" dirty="0"/>
          </a:p>
        </p:txBody>
      </p:sp>
      <p:sp>
        <p:nvSpPr>
          <p:cNvPr id="20" name="テキスト ボックス 19">
            <a:extLst>
              <a:ext uri="{FF2B5EF4-FFF2-40B4-BE49-F238E27FC236}">
                <a16:creationId xmlns:a16="http://schemas.microsoft.com/office/drawing/2014/main" id="{32020EC3-F11F-C24B-B81F-196CC24F4152}"/>
              </a:ext>
            </a:extLst>
          </p:cNvPr>
          <p:cNvSpPr txBox="1"/>
          <p:nvPr/>
        </p:nvSpPr>
        <p:spPr>
          <a:xfrm>
            <a:off x="6211424" y="6348231"/>
            <a:ext cx="1361871" cy="307777"/>
          </a:xfrm>
          <a:prstGeom prst="rect">
            <a:avLst/>
          </a:prstGeom>
          <a:noFill/>
        </p:spPr>
        <p:txBody>
          <a:bodyPr wrap="square" rtlCol="0">
            <a:spAutoFit/>
          </a:bodyPr>
          <a:lstStyle/>
          <a:p>
            <a:pPr algn="ctr"/>
            <a:r>
              <a:rPr lang="ja-JP" altLang="en-US" sz="1400" dirty="0"/>
              <a:t>アポ構造</a:t>
            </a:r>
            <a:endParaRPr lang="en-US" altLang="ja-JP" sz="1400" dirty="0"/>
          </a:p>
        </p:txBody>
      </p:sp>
      <p:sp>
        <p:nvSpPr>
          <p:cNvPr id="21" name="正方形/長方形 20">
            <a:extLst>
              <a:ext uri="{FF2B5EF4-FFF2-40B4-BE49-F238E27FC236}">
                <a16:creationId xmlns:a16="http://schemas.microsoft.com/office/drawing/2014/main" id="{88C0402B-4FB8-0242-BDA4-53EA12F36FED}"/>
              </a:ext>
            </a:extLst>
          </p:cNvPr>
          <p:cNvSpPr/>
          <p:nvPr/>
        </p:nvSpPr>
        <p:spPr>
          <a:xfrm>
            <a:off x="202950" y="1672979"/>
            <a:ext cx="5758436" cy="4622997"/>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ja-JP" altLang="en-US" dirty="0"/>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dirty="0"/>
          </a:p>
          <a:p>
            <a:pPr marL="285750" indent="-285750" algn="just">
              <a:lnSpc>
                <a:spcPct val="150000"/>
              </a:lnSpc>
              <a:buFont typeface="Arial" panose="020B0604020202020204" pitchFamily="34" charset="0"/>
              <a:buChar char="•"/>
            </a:pPr>
            <a:endParaRPr kumimoji="1" lang="en-US" altLang="ja-JP" dirty="0"/>
          </a:p>
          <a:p>
            <a:pPr marL="285750" indent="-285750" algn="just">
              <a:lnSpc>
                <a:spcPct val="150000"/>
              </a:lnSpc>
              <a:buFont typeface="Arial" panose="020B0604020202020204" pitchFamily="34" charset="0"/>
              <a:buChar char="•"/>
            </a:pPr>
            <a:r>
              <a:rPr kumimoji="1" lang="ja-JP" altLang="en-US" dirty="0"/>
              <a:t>近年、一般的な鍵穴構造と異なり、通常（アポ構造）は</a:t>
            </a:r>
            <a:r>
              <a:rPr kumimoji="1" lang="ja-JP" altLang="en-US" dirty="0" err="1"/>
              <a:t>閉じて</a:t>
            </a:r>
            <a:r>
              <a:rPr kumimoji="1" lang="ja-JP" altLang="en-US" dirty="0"/>
              <a:t>いるが薬剤が結合したとき（ホロ構造）に形成される隠れたリガンド（薬剤）結合部位である</a:t>
            </a:r>
            <a:r>
              <a:rPr kumimoji="1" lang="ja-JP" altLang="en-US" b="1" dirty="0"/>
              <a:t>クリプトサイト</a:t>
            </a:r>
            <a:r>
              <a:rPr kumimoji="1" lang="ja-JP" altLang="en-US" dirty="0"/>
              <a:t>が存在することが知られ、新たな創薬標的としての応用が期待</a:t>
            </a:r>
            <a:r>
              <a:rPr kumimoji="1" lang="ja-JP" altLang="en-US"/>
              <a:t>されている。</a:t>
            </a:r>
            <a:endParaRPr kumimoji="1" lang="en-US" altLang="ja-JP" dirty="0"/>
          </a:p>
        </p:txBody>
      </p:sp>
      <p:sp>
        <p:nvSpPr>
          <p:cNvPr id="16" name="テキスト ボックス 15">
            <a:extLst>
              <a:ext uri="{FF2B5EF4-FFF2-40B4-BE49-F238E27FC236}">
                <a16:creationId xmlns:a16="http://schemas.microsoft.com/office/drawing/2014/main" id="{4D2DAFC0-7072-4811-A785-D20EB2C886A0}"/>
              </a:ext>
            </a:extLst>
          </p:cNvPr>
          <p:cNvSpPr txBox="1"/>
          <p:nvPr/>
        </p:nvSpPr>
        <p:spPr>
          <a:xfrm>
            <a:off x="6199614" y="3775174"/>
            <a:ext cx="2741436" cy="338554"/>
          </a:xfrm>
          <a:prstGeom prst="rect">
            <a:avLst/>
          </a:prstGeom>
          <a:noFill/>
        </p:spPr>
        <p:txBody>
          <a:bodyPr wrap="square" rtlCol="0">
            <a:spAutoFit/>
          </a:bodyPr>
          <a:lstStyle/>
          <a:p>
            <a:pPr algn="ctr"/>
            <a:r>
              <a:rPr kumimoji="1" lang="ja-JP" altLang="en-US" sz="1600" b="1" dirty="0"/>
              <a:t>クリプトサイト構造例</a:t>
            </a:r>
          </a:p>
        </p:txBody>
      </p:sp>
      <p:sp>
        <p:nvSpPr>
          <p:cNvPr id="13" name="正方形/長方形 12">
            <a:extLst>
              <a:ext uri="{FF2B5EF4-FFF2-40B4-BE49-F238E27FC236}">
                <a16:creationId xmlns:a16="http://schemas.microsoft.com/office/drawing/2014/main" id="{83EA29FD-2B99-4DE4-BA3C-1DDA1D965294}"/>
              </a:ext>
            </a:extLst>
          </p:cNvPr>
          <p:cNvSpPr/>
          <p:nvPr/>
        </p:nvSpPr>
        <p:spPr>
          <a:xfrm>
            <a:off x="6176183" y="4102484"/>
            <a:ext cx="1385301" cy="369332"/>
          </a:xfrm>
          <a:prstGeom prst="rect">
            <a:avLst/>
          </a:prstGeom>
        </p:spPr>
        <p:txBody>
          <a:bodyPr wrap="square">
            <a:spAutoFit/>
          </a:bodyPr>
          <a:lstStyle/>
          <a:p>
            <a:pPr algn="ctr"/>
            <a:r>
              <a:rPr kumimoji="1" lang="en-US" altLang="ja-JP" dirty="0"/>
              <a:t>PDB: 2ZB1</a:t>
            </a:r>
            <a:endParaRPr kumimoji="1" lang="ja-JP" altLang="en-US" dirty="0"/>
          </a:p>
        </p:txBody>
      </p:sp>
      <p:sp>
        <p:nvSpPr>
          <p:cNvPr id="14" name="正方形/長方形 13">
            <a:extLst>
              <a:ext uri="{FF2B5EF4-FFF2-40B4-BE49-F238E27FC236}">
                <a16:creationId xmlns:a16="http://schemas.microsoft.com/office/drawing/2014/main" id="{3A88E476-FE61-49BD-B694-B5FA8F105B47}"/>
              </a:ext>
            </a:extLst>
          </p:cNvPr>
          <p:cNvSpPr/>
          <p:nvPr/>
        </p:nvSpPr>
        <p:spPr>
          <a:xfrm>
            <a:off x="7647751" y="4100739"/>
            <a:ext cx="1226618" cy="369332"/>
          </a:xfrm>
          <a:prstGeom prst="rect">
            <a:avLst/>
          </a:prstGeom>
        </p:spPr>
        <p:txBody>
          <a:bodyPr wrap="none">
            <a:spAutoFit/>
          </a:bodyPr>
          <a:lstStyle/>
          <a:p>
            <a:pPr algn="ctr"/>
            <a:r>
              <a:rPr kumimoji="1" lang="en-US" altLang="ja-JP" dirty="0"/>
              <a:t>PDB: 2NPQ</a:t>
            </a:r>
            <a:endParaRPr kumimoji="1" lang="ja-JP" altLang="en-US" dirty="0"/>
          </a:p>
        </p:txBody>
      </p:sp>
      <p:sp>
        <p:nvSpPr>
          <p:cNvPr id="30" name="テキスト ボックス 29">
            <a:extLst>
              <a:ext uri="{FF2B5EF4-FFF2-40B4-BE49-F238E27FC236}">
                <a16:creationId xmlns:a16="http://schemas.microsoft.com/office/drawing/2014/main" id="{88F3493B-F8CB-44BE-AE5C-1BDDBCF80FD4}"/>
              </a:ext>
            </a:extLst>
          </p:cNvPr>
          <p:cNvSpPr txBox="1"/>
          <p:nvPr/>
        </p:nvSpPr>
        <p:spPr>
          <a:xfrm>
            <a:off x="7549832" y="3438993"/>
            <a:ext cx="1307667" cy="307777"/>
          </a:xfrm>
          <a:prstGeom prst="rect">
            <a:avLst/>
          </a:prstGeom>
          <a:noFill/>
        </p:spPr>
        <p:txBody>
          <a:bodyPr wrap="square" rtlCol="0">
            <a:spAutoFit/>
          </a:bodyPr>
          <a:lstStyle/>
          <a:p>
            <a:pPr algn="ctr"/>
            <a:r>
              <a:rPr lang="ja-JP" altLang="en-US" sz="1400" dirty="0"/>
              <a:t>ホロ構造</a:t>
            </a:r>
            <a:endParaRPr lang="en-US" altLang="ja-JP" sz="1400" dirty="0"/>
          </a:p>
        </p:txBody>
      </p:sp>
      <p:sp>
        <p:nvSpPr>
          <p:cNvPr id="31" name="テキスト ボックス 30">
            <a:extLst>
              <a:ext uri="{FF2B5EF4-FFF2-40B4-BE49-F238E27FC236}">
                <a16:creationId xmlns:a16="http://schemas.microsoft.com/office/drawing/2014/main" id="{E429904B-90B7-4AE0-9B77-D8BDB1A40EA1}"/>
              </a:ext>
            </a:extLst>
          </p:cNvPr>
          <p:cNvSpPr txBox="1"/>
          <p:nvPr/>
        </p:nvSpPr>
        <p:spPr>
          <a:xfrm>
            <a:off x="6180339" y="3422003"/>
            <a:ext cx="1361871" cy="307777"/>
          </a:xfrm>
          <a:prstGeom prst="rect">
            <a:avLst/>
          </a:prstGeom>
          <a:noFill/>
        </p:spPr>
        <p:txBody>
          <a:bodyPr wrap="square" rtlCol="0">
            <a:spAutoFit/>
          </a:bodyPr>
          <a:lstStyle/>
          <a:p>
            <a:pPr algn="ctr"/>
            <a:r>
              <a:rPr lang="ja-JP" altLang="en-US" sz="1400" dirty="0"/>
              <a:t>アポ構造</a:t>
            </a:r>
            <a:endParaRPr lang="en-US" altLang="ja-JP" sz="1400" dirty="0"/>
          </a:p>
        </p:txBody>
      </p:sp>
      <p:sp>
        <p:nvSpPr>
          <p:cNvPr id="32" name="テキスト ボックス 31">
            <a:extLst>
              <a:ext uri="{FF2B5EF4-FFF2-40B4-BE49-F238E27FC236}">
                <a16:creationId xmlns:a16="http://schemas.microsoft.com/office/drawing/2014/main" id="{6E80AB00-8866-452F-AB54-BAF86AD02DFD}"/>
              </a:ext>
            </a:extLst>
          </p:cNvPr>
          <p:cNvSpPr txBox="1"/>
          <p:nvPr/>
        </p:nvSpPr>
        <p:spPr>
          <a:xfrm>
            <a:off x="6199614" y="1630628"/>
            <a:ext cx="2741436" cy="338554"/>
          </a:xfrm>
          <a:prstGeom prst="rect">
            <a:avLst/>
          </a:prstGeom>
          <a:noFill/>
        </p:spPr>
        <p:txBody>
          <a:bodyPr wrap="square" rtlCol="0">
            <a:spAutoFit/>
          </a:bodyPr>
          <a:lstStyle/>
          <a:p>
            <a:pPr algn="ctr"/>
            <a:r>
              <a:rPr kumimoji="1" lang="ja-JP" altLang="en-US" sz="1600" b="1" dirty="0"/>
              <a:t>一般的な鍵穴構造例</a:t>
            </a:r>
          </a:p>
        </p:txBody>
      </p:sp>
      <p:sp>
        <p:nvSpPr>
          <p:cNvPr id="33" name="正方形/長方形 32">
            <a:extLst>
              <a:ext uri="{FF2B5EF4-FFF2-40B4-BE49-F238E27FC236}">
                <a16:creationId xmlns:a16="http://schemas.microsoft.com/office/drawing/2014/main" id="{E22F1805-C2A4-452A-BEAF-608873C20CA6}"/>
              </a:ext>
            </a:extLst>
          </p:cNvPr>
          <p:cNvSpPr/>
          <p:nvPr/>
        </p:nvSpPr>
        <p:spPr>
          <a:xfrm>
            <a:off x="6136416" y="2002348"/>
            <a:ext cx="1385301" cy="369332"/>
          </a:xfrm>
          <a:prstGeom prst="rect">
            <a:avLst/>
          </a:prstGeom>
        </p:spPr>
        <p:txBody>
          <a:bodyPr wrap="square">
            <a:spAutoFit/>
          </a:bodyPr>
          <a:lstStyle/>
          <a:p>
            <a:pPr algn="ctr"/>
            <a:r>
              <a:rPr kumimoji="1" lang="en-US" altLang="ja-JP" dirty="0"/>
              <a:t>PDB: 2NPQ</a:t>
            </a:r>
            <a:endParaRPr kumimoji="1" lang="ja-JP" altLang="en-US" dirty="0"/>
          </a:p>
        </p:txBody>
      </p:sp>
      <p:sp>
        <p:nvSpPr>
          <p:cNvPr id="36" name="正方形/長方形 35">
            <a:extLst>
              <a:ext uri="{FF2B5EF4-FFF2-40B4-BE49-F238E27FC236}">
                <a16:creationId xmlns:a16="http://schemas.microsoft.com/office/drawing/2014/main" id="{46D9381A-33F7-4C62-B6A3-5D11F4A48732}"/>
              </a:ext>
            </a:extLst>
          </p:cNvPr>
          <p:cNvSpPr/>
          <p:nvPr/>
        </p:nvSpPr>
        <p:spPr>
          <a:xfrm>
            <a:off x="7521717" y="2024221"/>
            <a:ext cx="1385301" cy="369332"/>
          </a:xfrm>
          <a:prstGeom prst="rect">
            <a:avLst/>
          </a:prstGeom>
        </p:spPr>
        <p:txBody>
          <a:bodyPr wrap="square">
            <a:spAutoFit/>
          </a:bodyPr>
          <a:lstStyle/>
          <a:p>
            <a:pPr algn="ctr"/>
            <a:r>
              <a:rPr kumimoji="1" lang="en-US" altLang="ja-JP" dirty="0"/>
              <a:t>PDB: 2ZB1</a:t>
            </a:r>
            <a:endParaRPr kumimoji="1" lang="ja-JP" altLang="en-US" dirty="0"/>
          </a:p>
        </p:txBody>
      </p:sp>
      <p:pic>
        <p:nvPicPr>
          <p:cNvPr id="18" name="図 17" descr="アイコン&#10;&#10;中程度の精度で自動的に生成された説明">
            <a:extLst>
              <a:ext uri="{FF2B5EF4-FFF2-40B4-BE49-F238E27FC236}">
                <a16:creationId xmlns:a16="http://schemas.microsoft.com/office/drawing/2014/main" id="{4D4492AD-3FC6-DC47-8DB9-F60290B1AEF9}"/>
              </a:ext>
            </a:extLst>
          </p:cNvPr>
          <p:cNvPicPr>
            <a:picLocks noChangeAspect="1"/>
          </p:cNvPicPr>
          <p:nvPr/>
        </p:nvPicPr>
        <p:blipFill>
          <a:blip r:embed="rId5"/>
          <a:stretch>
            <a:fillRect/>
          </a:stretch>
        </p:blipFill>
        <p:spPr>
          <a:xfrm>
            <a:off x="6187803" y="2396432"/>
            <a:ext cx="1373681" cy="1004699"/>
          </a:xfrm>
          <a:prstGeom prst="rect">
            <a:avLst/>
          </a:prstGeom>
        </p:spPr>
      </p:pic>
      <p:pic>
        <p:nvPicPr>
          <p:cNvPr id="22" name="図 21" descr="グリーン, 屋内, 誕生日, ケーキ が含まれている画像&#10;&#10;自動的に生成された説明">
            <a:extLst>
              <a:ext uri="{FF2B5EF4-FFF2-40B4-BE49-F238E27FC236}">
                <a16:creationId xmlns:a16="http://schemas.microsoft.com/office/drawing/2014/main" id="{26D44B6D-353A-2146-BDB2-A81D421CA4AA}"/>
              </a:ext>
            </a:extLst>
          </p:cNvPr>
          <p:cNvPicPr>
            <a:picLocks noChangeAspect="1"/>
          </p:cNvPicPr>
          <p:nvPr/>
        </p:nvPicPr>
        <p:blipFill>
          <a:blip r:embed="rId6"/>
          <a:stretch>
            <a:fillRect/>
          </a:stretch>
        </p:blipFill>
        <p:spPr>
          <a:xfrm>
            <a:off x="7626704" y="2361854"/>
            <a:ext cx="1353725" cy="1062555"/>
          </a:xfrm>
          <a:prstGeom prst="rect">
            <a:avLst/>
          </a:prstGeom>
        </p:spPr>
      </p:pic>
    </p:spTree>
    <p:extLst>
      <p:ext uri="{BB962C8B-B14F-4D97-AF65-F5344CB8AC3E}">
        <p14:creationId xmlns:p14="http://schemas.microsoft.com/office/powerpoint/2010/main" val="1367393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sp>
        <p:nvSpPr>
          <p:cNvPr id="16" name="正方形/長方形 15">
            <a:extLst>
              <a:ext uri="{FF2B5EF4-FFF2-40B4-BE49-F238E27FC236}">
                <a16:creationId xmlns:a16="http://schemas.microsoft.com/office/drawing/2014/main" id="{4F9EE602-8A43-4544-94F8-9A41535C2D3C}"/>
              </a:ext>
            </a:extLst>
          </p:cNvPr>
          <p:cNvSpPr/>
          <p:nvPr/>
        </p:nvSpPr>
        <p:spPr>
          <a:xfrm>
            <a:off x="227685" y="1690689"/>
            <a:ext cx="8441816" cy="3792000"/>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ja-JP" altLang="en-US" dirty="0"/>
              <a:t>これ</a:t>
            </a:r>
            <a:r>
              <a:rPr kumimoji="1" lang="ja-JP" altLang="en-US" dirty="0" err="1"/>
              <a:t>まで</a:t>
            </a:r>
            <a:r>
              <a:rPr kumimoji="1" lang="ja-JP" altLang="en-US" dirty="0"/>
              <a:t>発見されているクリプトサイトの多くは、構造生物学解析によって決定されたリガン</a:t>
            </a:r>
            <a:r>
              <a:rPr kumimoji="1" lang="ja-JP" altLang="en-US" dirty="0" err="1"/>
              <a:t>ドと</a:t>
            </a:r>
            <a:r>
              <a:rPr kumimoji="1" lang="ja-JP" altLang="en-US" dirty="0"/>
              <a:t>標的タンパク質のホロ構造とアポ構造の比較によって、偶然確認されるのが現状である。アポ構造情報からクリプトサイトタンパク質の予測が望まれている。</a:t>
            </a:r>
            <a:endParaRPr kumimoji="1" lang="en-US" altLang="ja-JP" dirty="0"/>
          </a:p>
          <a:p>
            <a:pPr algn="just">
              <a:lnSpc>
                <a:spcPct val="150000"/>
              </a:lnSpc>
            </a:pPr>
            <a:endParaRPr kumimoji="1" lang="en-US" altLang="ja-JP" dirty="0"/>
          </a:p>
          <a:p>
            <a:pPr marL="285750" indent="-285750" algn="just">
              <a:lnSpc>
                <a:spcPct val="150000"/>
              </a:lnSpc>
              <a:buFont typeface="Arial" panose="020B0604020202020204" pitchFamily="34" charset="0"/>
              <a:buChar char="•"/>
            </a:pPr>
            <a:r>
              <a:rPr kumimoji="1" lang="ja-JP" altLang="en-US" dirty="0"/>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p:txBody>
      </p:sp>
    </p:spTree>
    <p:extLst>
      <p:ext uri="{BB962C8B-B14F-4D97-AF65-F5344CB8AC3E}">
        <p14:creationId xmlns:p14="http://schemas.microsoft.com/office/powerpoint/2010/main" val="114443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823B9-E353-6E44-9FB2-EF6E809EA2D5}"/>
              </a:ext>
            </a:extLst>
          </p:cNvPr>
          <p:cNvSpPr>
            <a:spLocks noGrp="1"/>
          </p:cNvSpPr>
          <p:nvPr>
            <p:ph type="title"/>
          </p:nvPr>
        </p:nvSpPr>
        <p:spPr/>
        <p:txBody>
          <a:bodyPr/>
          <a:lstStyle/>
          <a:p>
            <a:r>
              <a:rPr kumimoji="1" lang="ja-JP" altLang="en-US"/>
              <a:t>研究目的</a:t>
            </a:r>
          </a:p>
        </p:txBody>
      </p:sp>
      <p:sp>
        <p:nvSpPr>
          <p:cNvPr id="3" name="正方形/長方形 2">
            <a:extLst>
              <a:ext uri="{FF2B5EF4-FFF2-40B4-BE49-F238E27FC236}">
                <a16:creationId xmlns:a16="http://schemas.microsoft.com/office/drawing/2014/main" id="{6E7D617E-24DF-0049-B4D2-C48E1AEB0BCC}"/>
              </a:ext>
            </a:extLst>
          </p:cNvPr>
          <p:cNvSpPr/>
          <p:nvPr/>
        </p:nvSpPr>
        <p:spPr>
          <a:xfrm>
            <a:off x="339213" y="2100071"/>
            <a:ext cx="8176137" cy="2862322"/>
          </a:xfrm>
          <a:prstGeom prst="rect">
            <a:avLst/>
          </a:prstGeom>
        </p:spPr>
        <p:txBody>
          <a:bodyPr wrap="square">
            <a:spAutoFit/>
          </a:bodyPr>
          <a:lstStyle/>
          <a:p>
            <a:pPr marL="285750" indent="-285750">
              <a:buFont typeface="Arial" panose="020B0604020202020204" pitchFamily="34" charset="0"/>
              <a:buChar char="•"/>
            </a:pPr>
            <a:r>
              <a:rPr lang="ja-JP" altLang="en-US" dirty="0">
                <a:latin typeface="YuMincho"/>
              </a:rPr>
              <a:t>アポ構造のタンパク質構造を入力として、クリプトサイトの有無を分類する機械学習モデルを作成する。</a:t>
            </a:r>
            <a:endParaRPr lang="en-US" altLang="ja-JP" dirty="0">
              <a:latin typeface="YuMincho"/>
            </a:endParaRPr>
          </a:p>
          <a:p>
            <a:pPr marL="285750" indent="-285750">
              <a:buFont typeface="Arial" panose="020B0604020202020204" pitchFamily="34" charset="0"/>
              <a:buChar char="•"/>
            </a:pPr>
            <a:endParaRPr lang="en-US" altLang="ja-JP" dirty="0">
              <a:latin typeface="YuMincho"/>
            </a:endParaRPr>
          </a:p>
          <a:p>
            <a:r>
              <a:rPr lang="ja-JP" altLang="en-US" dirty="0">
                <a:latin typeface="YuMincho"/>
              </a:rPr>
              <a:t>　　　　⇒　新たな創薬標的タンパク質同定システムとして創薬支援に活用</a:t>
            </a:r>
            <a:endParaRPr lang="en-US" altLang="ja-JP" dirty="0">
              <a:latin typeface="YuMincho"/>
            </a:endParaRPr>
          </a:p>
          <a:p>
            <a:endParaRPr lang="en-US" altLang="ja-JP" dirty="0">
              <a:latin typeface="YuMincho"/>
            </a:endParaRPr>
          </a:p>
          <a:p>
            <a:endParaRPr lang="en-US" altLang="ja-JP" dirty="0">
              <a:latin typeface="YuMincho"/>
            </a:endParaRPr>
          </a:p>
          <a:p>
            <a:pPr marL="285750" indent="-285750">
              <a:buFont typeface="Arial" panose="020B0604020202020204" pitchFamily="34" charset="0"/>
              <a:buChar char="•"/>
            </a:pPr>
            <a:r>
              <a:rPr lang="ja-JP" altLang="en-US">
                <a:latin typeface="YuMincho"/>
              </a:rPr>
              <a:t>作成した</a:t>
            </a:r>
            <a:r>
              <a:rPr lang="ja-JP" altLang="en-US" dirty="0">
                <a:latin typeface="YuMincho"/>
              </a:rPr>
              <a:t>機械学習モデルからクリプトサイト の因子評価を試みる。</a:t>
            </a:r>
            <a:endParaRPr lang="en-US" altLang="ja-JP" dirty="0">
              <a:latin typeface="YuMincho"/>
            </a:endParaRPr>
          </a:p>
          <a:p>
            <a:endParaRPr lang="en-US" altLang="ja-JP" dirty="0">
              <a:latin typeface="YuMincho"/>
            </a:endParaRPr>
          </a:p>
          <a:p>
            <a:r>
              <a:rPr lang="ja-JP" altLang="en-US" dirty="0">
                <a:latin typeface="YuMincho"/>
              </a:rPr>
              <a:t>　　　　⇒　クリプトサイト形成メカニズムと新しい鍵と鍵穴理論への理解</a:t>
            </a:r>
            <a:endParaRPr lang="en-US" altLang="ja-JP" dirty="0">
              <a:latin typeface="YuMincho"/>
            </a:endParaRPr>
          </a:p>
          <a:p>
            <a:pPr marL="285750" indent="-285750">
              <a:buFont typeface="Arial" panose="020B0604020202020204" pitchFamily="34" charset="0"/>
              <a:buChar char="•"/>
            </a:pPr>
            <a:endParaRPr lang="ja-JP" altLang="en-US" dirty="0"/>
          </a:p>
        </p:txBody>
      </p:sp>
    </p:spTree>
    <p:extLst>
      <p:ext uri="{BB962C8B-B14F-4D97-AF65-F5344CB8AC3E}">
        <p14:creationId xmlns:p14="http://schemas.microsoft.com/office/powerpoint/2010/main" val="103855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4D30F-347C-124A-AF73-3330F347E8BE}"/>
              </a:ext>
            </a:extLst>
          </p:cNvPr>
          <p:cNvSpPr>
            <a:spLocks noGrp="1"/>
          </p:cNvSpPr>
          <p:nvPr>
            <p:ph type="title"/>
          </p:nvPr>
        </p:nvSpPr>
        <p:spPr/>
        <p:txBody>
          <a:bodyPr/>
          <a:lstStyle/>
          <a:p>
            <a:r>
              <a:rPr lang="ja-JP" altLang="en-US"/>
              <a:t>構築パイプライン </a:t>
            </a:r>
            <a:endParaRPr kumimoji="1" lang="ja-JP" altLang="en-US"/>
          </a:p>
        </p:txBody>
      </p:sp>
      <p:sp>
        <p:nvSpPr>
          <p:cNvPr id="17" name="正方形/長方形 16">
            <a:extLst>
              <a:ext uri="{FF2B5EF4-FFF2-40B4-BE49-F238E27FC236}">
                <a16:creationId xmlns:a16="http://schemas.microsoft.com/office/drawing/2014/main" id="{364CC995-3EC9-F044-8D8C-4EF0C7607271}"/>
              </a:ext>
            </a:extLst>
          </p:cNvPr>
          <p:cNvSpPr/>
          <p:nvPr/>
        </p:nvSpPr>
        <p:spPr>
          <a:xfrm>
            <a:off x="234983" y="1538068"/>
            <a:ext cx="5804999" cy="4799566"/>
          </a:xfrm>
          <a:prstGeom prst="rect">
            <a:avLst/>
          </a:prstGeom>
        </p:spPr>
        <p:txBody>
          <a:bodyPr wrap="square">
            <a:normAutofit/>
          </a:bodyPr>
          <a:lstStyle/>
          <a:p>
            <a:pPr marL="266700" indent="-266700">
              <a:lnSpc>
                <a:spcPct val="110000"/>
              </a:lnSpc>
              <a:buFont typeface="+mj-lt"/>
              <a:buAutoNum type="arabicPeriod"/>
            </a:pPr>
            <a:r>
              <a:rPr kumimoji="1" lang="ja-JP" altLang="en-US" sz="2000" dirty="0"/>
              <a:t>先行研究論文より、クリプトサイトを持つタンパク質のアポ構造のデータセットを構築。</a:t>
            </a:r>
          </a:p>
          <a:p>
            <a:pPr marL="266700" indent="-266700">
              <a:lnSpc>
                <a:spcPct val="110000"/>
              </a:lnSpc>
              <a:buFont typeface="+mj-lt"/>
              <a:buAutoNum type="arabicPeriod"/>
            </a:pPr>
            <a:r>
              <a:rPr kumimoji="1" lang="ja-JP" altLang="en-US" sz="2000" dirty="0"/>
              <a:t>データセットに対し、タンパク質表面上のポケット部位を</a:t>
            </a:r>
            <a:r>
              <a:rPr kumimoji="1" lang="en" altLang="ja-JP" sz="2000" dirty="0"/>
              <a:t>Fpocket</a:t>
            </a:r>
            <a:r>
              <a:rPr kumimoji="1" lang="ja-JP" altLang="en-US" sz="2000" dirty="0"/>
              <a:t>により検出し、特徴量を計算。</a:t>
            </a:r>
          </a:p>
          <a:p>
            <a:pPr marL="266700" indent="-266700">
              <a:lnSpc>
                <a:spcPct val="110000"/>
              </a:lnSpc>
              <a:buFont typeface="+mj-lt"/>
              <a:buAutoNum type="arabicPeriod"/>
            </a:pPr>
            <a:r>
              <a:rPr kumimoji="1" lang="en" altLang="ja-JP" sz="2000" dirty="0"/>
              <a:t>Fpocket</a:t>
            </a:r>
            <a:r>
              <a:rPr kumimoji="1" lang="ja-JP" altLang="en-US" sz="2000" dirty="0" err="1"/>
              <a:t>で検</a:t>
            </a:r>
            <a:r>
              <a:rPr kumimoji="1" lang="ja-JP" altLang="en-US" sz="2000" dirty="0"/>
              <a:t>出されたポケット部位に対し、ホロ構造との重ね合わせの目視より、クリプトサイトになり得る凹み（正例）とその他の凹み（負例）にラベ</a:t>
            </a:r>
            <a:r>
              <a:rPr kumimoji="1" lang="ja-JP" altLang="en-US" sz="2000"/>
              <a:t>リングする（計</a:t>
            </a:r>
            <a:r>
              <a:rPr kumimoji="1" lang="en-US" altLang="ja-JP" sz="2000" dirty="0"/>
              <a:t>194</a:t>
            </a:r>
            <a:r>
              <a:rPr kumimoji="1" lang="ja-JP" altLang="en-US" sz="2000"/>
              <a:t>データ）。</a:t>
            </a:r>
            <a:endParaRPr kumimoji="1" lang="ja-JP" altLang="en-US" sz="2000" dirty="0"/>
          </a:p>
          <a:p>
            <a:pPr marL="266700" indent="-266700">
              <a:lnSpc>
                <a:spcPct val="110000"/>
              </a:lnSpc>
              <a:buFont typeface="+mj-lt"/>
              <a:buAutoNum type="arabicPeriod"/>
            </a:pPr>
            <a:r>
              <a:rPr kumimoji="1" lang="en-US" altLang="ja-JP" sz="2000" dirty="0"/>
              <a:t>1</a:t>
            </a:r>
            <a:r>
              <a:rPr kumimoji="1" lang="ja-JP" altLang="en-US" sz="2000" dirty="0"/>
              <a:t>～</a:t>
            </a:r>
            <a:r>
              <a:rPr kumimoji="1" lang="en-US" altLang="ja-JP" sz="2000" dirty="0"/>
              <a:t>3</a:t>
            </a:r>
            <a:r>
              <a:rPr kumimoji="1" lang="ja-JP" altLang="en-US" sz="2000" dirty="0"/>
              <a:t>で構築したデータセットを学習データとし、決定木に基づくモデルを用いてクプトサイトの有無を分類するモデルを作成。</a:t>
            </a:r>
            <a:endParaRPr kumimoji="1" lang="en-US" altLang="ja-JP" sz="2000" dirty="0"/>
          </a:p>
          <a:p>
            <a:pPr marL="266700" lvl="0" indent="-266700" defTabSz="914400">
              <a:lnSpc>
                <a:spcPct val="110000"/>
              </a:lnSpc>
              <a:buFont typeface="+mj-lt"/>
              <a:buAutoNum type="arabicPeriod"/>
              <a:defRPr/>
            </a:pPr>
            <a:r>
              <a:rPr kumimoji="1" lang="ja-JP" altLang="en-US" sz="2000" dirty="0"/>
              <a:t>機械学習モデルの分類に関して、特徴量について因子分析を行う。</a:t>
            </a:r>
            <a:endParaRPr kumimoji="1" lang="en-US" altLang="ja-JP" sz="2000" dirty="0"/>
          </a:p>
        </p:txBody>
      </p:sp>
      <p:grpSp>
        <p:nvGrpSpPr>
          <p:cNvPr id="3" name="グループ化 2">
            <a:extLst>
              <a:ext uri="{FF2B5EF4-FFF2-40B4-BE49-F238E27FC236}">
                <a16:creationId xmlns:a16="http://schemas.microsoft.com/office/drawing/2014/main" id="{50F1E60D-7D4D-734E-AAFE-2C76AE5ED79E}"/>
              </a:ext>
            </a:extLst>
          </p:cNvPr>
          <p:cNvGrpSpPr/>
          <p:nvPr/>
        </p:nvGrpSpPr>
        <p:grpSpPr>
          <a:xfrm>
            <a:off x="6585100" y="1500760"/>
            <a:ext cx="2403904" cy="4570854"/>
            <a:chOff x="6537600" y="1500760"/>
            <a:chExt cx="2403904" cy="4570854"/>
          </a:xfrm>
        </p:grpSpPr>
        <p:sp>
          <p:nvSpPr>
            <p:cNvPr id="4" name="正方形/長方形 3">
              <a:extLst>
                <a:ext uri="{FF2B5EF4-FFF2-40B4-BE49-F238E27FC236}">
                  <a16:creationId xmlns:a16="http://schemas.microsoft.com/office/drawing/2014/main" id="{D483076C-D1E8-4D28-9689-4A609F6EFB6F}"/>
                </a:ext>
              </a:extLst>
            </p:cNvPr>
            <p:cNvSpPr/>
            <p:nvPr/>
          </p:nvSpPr>
          <p:spPr>
            <a:xfrm>
              <a:off x="6581486" y="1500760"/>
              <a:ext cx="2360018" cy="461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クリプトサイトタンパク質</a:t>
              </a:r>
            </a:p>
          </p:txBody>
        </p:sp>
        <p:sp>
          <p:nvSpPr>
            <p:cNvPr id="14" name="正方形/長方形 13">
              <a:extLst>
                <a:ext uri="{FF2B5EF4-FFF2-40B4-BE49-F238E27FC236}">
                  <a16:creationId xmlns:a16="http://schemas.microsoft.com/office/drawing/2014/main" id="{464CD4A3-6EA1-4C8D-832C-5A2A68096C2B}"/>
                </a:ext>
              </a:extLst>
            </p:cNvPr>
            <p:cNvSpPr/>
            <p:nvPr/>
          </p:nvSpPr>
          <p:spPr>
            <a:xfrm>
              <a:off x="6537600" y="2993036"/>
              <a:ext cx="1412447"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solidFill>
                    <a:schemeClr val="tx1"/>
                  </a:solidFill>
                </a:rPr>
                <a:t>Fpocket</a:t>
              </a:r>
              <a:r>
                <a:rPr kumimoji="1" lang="ja-JP" altLang="en-US" sz="1400" dirty="0">
                  <a:solidFill>
                    <a:schemeClr val="tx1"/>
                  </a:solidFill>
                </a:rPr>
                <a:t>による</a:t>
              </a:r>
              <a:endParaRPr kumimoji="1" lang="en-US" altLang="ja-JP" sz="1400" dirty="0">
                <a:solidFill>
                  <a:schemeClr val="tx1"/>
                </a:solidFill>
              </a:endParaRPr>
            </a:p>
            <a:p>
              <a:pPr algn="ctr"/>
              <a:r>
                <a:rPr kumimoji="1" lang="ja-JP" altLang="en-US" sz="1400" dirty="0">
                  <a:solidFill>
                    <a:schemeClr val="tx1"/>
                  </a:solidFill>
                </a:rPr>
                <a:t>ポケット探索</a:t>
              </a:r>
            </a:p>
          </p:txBody>
        </p:sp>
        <p:sp>
          <p:nvSpPr>
            <p:cNvPr id="15" name="正方形/長方形 14">
              <a:extLst>
                <a:ext uri="{FF2B5EF4-FFF2-40B4-BE49-F238E27FC236}">
                  <a16:creationId xmlns:a16="http://schemas.microsoft.com/office/drawing/2014/main" id="{3E8C5C0A-6B05-4215-BDEC-432950B44B56}"/>
                </a:ext>
              </a:extLst>
            </p:cNvPr>
            <p:cNvSpPr/>
            <p:nvPr/>
          </p:nvSpPr>
          <p:spPr>
            <a:xfrm>
              <a:off x="6768859" y="3875082"/>
              <a:ext cx="2018514" cy="573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ポケットの分類による学習データの作成</a:t>
              </a:r>
            </a:p>
          </p:txBody>
        </p:sp>
        <p:sp>
          <p:nvSpPr>
            <p:cNvPr id="16" name="正方形/長方形 15">
              <a:extLst>
                <a:ext uri="{FF2B5EF4-FFF2-40B4-BE49-F238E27FC236}">
                  <a16:creationId xmlns:a16="http://schemas.microsoft.com/office/drawing/2014/main" id="{1F3B7BE7-0E35-40A0-8D74-506D0D6BEBA7}"/>
                </a:ext>
              </a:extLst>
            </p:cNvPr>
            <p:cNvSpPr/>
            <p:nvPr/>
          </p:nvSpPr>
          <p:spPr>
            <a:xfrm>
              <a:off x="6753783" y="2304736"/>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アポ構造</a:t>
              </a:r>
            </a:p>
          </p:txBody>
        </p:sp>
        <p:sp>
          <p:nvSpPr>
            <p:cNvPr id="18" name="正方形/長方形 17">
              <a:extLst>
                <a:ext uri="{FF2B5EF4-FFF2-40B4-BE49-F238E27FC236}">
                  <a16:creationId xmlns:a16="http://schemas.microsoft.com/office/drawing/2014/main" id="{690C56C8-E111-47F8-9EAB-11FD1032D9D5}"/>
                </a:ext>
              </a:extLst>
            </p:cNvPr>
            <p:cNvSpPr/>
            <p:nvPr/>
          </p:nvSpPr>
          <p:spPr>
            <a:xfrm>
              <a:off x="7866843" y="2296501"/>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ホロ構造</a:t>
              </a:r>
            </a:p>
          </p:txBody>
        </p:sp>
        <p:sp>
          <p:nvSpPr>
            <p:cNvPr id="19" name="正方形/長方形 18">
              <a:extLst>
                <a:ext uri="{FF2B5EF4-FFF2-40B4-BE49-F238E27FC236}">
                  <a16:creationId xmlns:a16="http://schemas.microsoft.com/office/drawing/2014/main" id="{614212F9-6CB4-4CCB-A57C-449CE74C8220}"/>
                </a:ext>
              </a:extLst>
            </p:cNvPr>
            <p:cNvSpPr/>
            <p:nvPr/>
          </p:nvSpPr>
          <p:spPr>
            <a:xfrm>
              <a:off x="6768858" y="4713412"/>
              <a:ext cx="2018514"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機械学習モデルの</a:t>
              </a:r>
              <a:endParaRPr kumimoji="1" lang="en-US" altLang="ja-JP" sz="1400" dirty="0">
                <a:solidFill>
                  <a:schemeClr val="tx1"/>
                </a:solidFill>
              </a:endParaRPr>
            </a:p>
            <a:p>
              <a:pPr algn="ctr"/>
              <a:r>
                <a:rPr kumimoji="1" lang="ja-JP" altLang="en-US" sz="1400" dirty="0">
                  <a:solidFill>
                    <a:schemeClr val="tx1"/>
                  </a:solidFill>
                </a:rPr>
                <a:t>構築と評価</a:t>
              </a:r>
              <a:endParaRPr kumimoji="1" lang="en-US" altLang="ja-JP" sz="1400" dirty="0">
                <a:solidFill>
                  <a:schemeClr val="tx1"/>
                </a:solidFill>
              </a:endParaRPr>
            </a:p>
          </p:txBody>
        </p:sp>
        <p:sp>
          <p:nvSpPr>
            <p:cNvPr id="20" name="正方形/長方形 19">
              <a:extLst>
                <a:ext uri="{FF2B5EF4-FFF2-40B4-BE49-F238E27FC236}">
                  <a16:creationId xmlns:a16="http://schemas.microsoft.com/office/drawing/2014/main" id="{DE2D8185-EB4F-4206-826A-1B3FF72ECDBF}"/>
                </a:ext>
              </a:extLst>
            </p:cNvPr>
            <p:cNvSpPr/>
            <p:nvPr/>
          </p:nvSpPr>
          <p:spPr>
            <a:xfrm>
              <a:off x="6768854" y="5614647"/>
              <a:ext cx="2018520" cy="45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因子分析</a:t>
              </a:r>
              <a:endParaRPr kumimoji="1" lang="en-US" altLang="ja-JP" sz="1400" dirty="0">
                <a:solidFill>
                  <a:schemeClr val="tx1"/>
                </a:solidFill>
              </a:endParaRPr>
            </a:p>
          </p:txBody>
        </p:sp>
        <p:cxnSp>
          <p:nvCxnSpPr>
            <p:cNvPr id="7" name="直線矢印コネクタ 6">
              <a:extLst>
                <a:ext uri="{FF2B5EF4-FFF2-40B4-BE49-F238E27FC236}">
                  <a16:creationId xmlns:a16="http://schemas.microsoft.com/office/drawing/2014/main" id="{2AF561D7-6A18-45FF-ACB3-A622CFDC1771}"/>
                </a:ext>
              </a:extLst>
            </p:cNvPr>
            <p:cNvCxnSpPr>
              <a:cxnSpLocks/>
              <a:stCxn id="15" idx="2"/>
              <a:endCxn id="19" idx="0"/>
            </p:cNvCxnSpPr>
            <p:nvPr/>
          </p:nvCxnSpPr>
          <p:spPr>
            <a:xfrm flipH="1">
              <a:off x="7778115" y="4448427"/>
              <a:ext cx="1" cy="264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8D0DDDC-B1C0-449C-9FB1-07570F0F89E2}"/>
                </a:ext>
              </a:extLst>
            </p:cNvPr>
            <p:cNvCxnSpPr>
              <a:cxnSpLocks/>
              <a:stCxn id="19" idx="2"/>
              <a:endCxn id="20" idx="0"/>
            </p:cNvCxnSpPr>
            <p:nvPr/>
          </p:nvCxnSpPr>
          <p:spPr>
            <a:xfrm flipH="1">
              <a:off x="7778114" y="5356855"/>
              <a:ext cx="1" cy="257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D00E0DF-D613-415F-9532-8693DC6E6A61}"/>
                </a:ext>
              </a:extLst>
            </p:cNvPr>
            <p:cNvCxnSpPr>
              <a:cxnSpLocks/>
              <a:stCxn id="16" idx="2"/>
              <a:endCxn id="14" idx="0"/>
            </p:cNvCxnSpPr>
            <p:nvPr/>
          </p:nvCxnSpPr>
          <p:spPr>
            <a:xfrm flipH="1">
              <a:off x="7243824" y="2740720"/>
              <a:ext cx="7296" cy="25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E90E63-CB12-49FD-8DB1-CDDD65FB30AC}"/>
                </a:ext>
              </a:extLst>
            </p:cNvPr>
            <p:cNvCxnSpPr>
              <a:stCxn id="14" idx="2"/>
            </p:cNvCxnSpPr>
            <p:nvPr/>
          </p:nvCxnSpPr>
          <p:spPr>
            <a:xfrm flipH="1">
              <a:off x="7239245" y="3636479"/>
              <a:ext cx="4579" cy="238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137B839-0DCE-41AD-B4A6-CDF18124DC29}"/>
                </a:ext>
              </a:extLst>
            </p:cNvPr>
            <p:cNvCxnSpPr>
              <a:cxnSpLocks/>
              <a:stCxn id="18" idx="2"/>
            </p:cNvCxnSpPr>
            <p:nvPr/>
          </p:nvCxnSpPr>
          <p:spPr>
            <a:xfrm>
              <a:off x="8364180" y="2732485"/>
              <a:ext cx="10510" cy="11662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コネクタ: カギ線 35">
              <a:extLst>
                <a:ext uri="{FF2B5EF4-FFF2-40B4-BE49-F238E27FC236}">
                  <a16:creationId xmlns:a16="http://schemas.microsoft.com/office/drawing/2014/main" id="{7E5E0627-0608-4D51-9AC1-AF02C4FD15E8}"/>
                </a:ext>
              </a:extLst>
            </p:cNvPr>
            <p:cNvCxnSpPr>
              <a:stCxn id="4" idx="2"/>
              <a:endCxn id="16" idx="0"/>
            </p:cNvCxnSpPr>
            <p:nvPr/>
          </p:nvCxnSpPr>
          <p:spPr>
            <a:xfrm rot="5400000">
              <a:off x="7335061" y="1878301"/>
              <a:ext cx="342495" cy="51037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A66AF342-7643-4D00-8915-5ACC67C40938}"/>
                </a:ext>
              </a:extLst>
            </p:cNvPr>
            <p:cNvCxnSpPr>
              <a:stCxn id="4" idx="2"/>
              <a:endCxn id="18" idx="0"/>
            </p:cNvCxnSpPr>
            <p:nvPr/>
          </p:nvCxnSpPr>
          <p:spPr>
            <a:xfrm rot="16200000" flipH="1">
              <a:off x="7895707" y="1828028"/>
              <a:ext cx="334260" cy="6026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テキスト ボックス 4">
            <a:extLst>
              <a:ext uri="{FF2B5EF4-FFF2-40B4-BE49-F238E27FC236}">
                <a16:creationId xmlns:a16="http://schemas.microsoft.com/office/drawing/2014/main" id="{56A209D9-2EC0-8140-84A4-EC842513DFDE}"/>
              </a:ext>
            </a:extLst>
          </p:cNvPr>
          <p:cNvSpPr txBox="1"/>
          <p:nvPr/>
        </p:nvSpPr>
        <p:spPr>
          <a:xfrm>
            <a:off x="6039982" y="1941752"/>
            <a:ext cx="314510" cy="400110"/>
          </a:xfrm>
          <a:prstGeom prst="rect">
            <a:avLst/>
          </a:prstGeom>
          <a:noFill/>
        </p:spPr>
        <p:txBody>
          <a:bodyPr wrap="none" rtlCol="0">
            <a:spAutoFit/>
          </a:bodyPr>
          <a:lstStyle/>
          <a:p>
            <a:r>
              <a:rPr kumimoji="1" lang="en-US" altLang="ja-JP" sz="2000" dirty="0"/>
              <a:t>1</a:t>
            </a:r>
            <a:endParaRPr kumimoji="1" lang="ja-JP" altLang="en-US" sz="2000"/>
          </a:p>
        </p:txBody>
      </p:sp>
      <p:sp>
        <p:nvSpPr>
          <p:cNvPr id="21" name="テキスト ボックス 20">
            <a:extLst>
              <a:ext uri="{FF2B5EF4-FFF2-40B4-BE49-F238E27FC236}">
                <a16:creationId xmlns:a16="http://schemas.microsoft.com/office/drawing/2014/main" id="{7A328C10-9615-2A41-B327-616AC5FAE6EE}"/>
              </a:ext>
            </a:extLst>
          </p:cNvPr>
          <p:cNvSpPr txBox="1"/>
          <p:nvPr/>
        </p:nvSpPr>
        <p:spPr>
          <a:xfrm>
            <a:off x="6064260" y="3028662"/>
            <a:ext cx="314510" cy="400110"/>
          </a:xfrm>
          <a:prstGeom prst="rect">
            <a:avLst/>
          </a:prstGeom>
          <a:noFill/>
        </p:spPr>
        <p:txBody>
          <a:bodyPr wrap="none" rtlCol="0">
            <a:spAutoFit/>
          </a:bodyPr>
          <a:lstStyle/>
          <a:p>
            <a:r>
              <a:rPr kumimoji="1" lang="en-US" altLang="ja-JP" sz="2000" dirty="0"/>
              <a:t>2</a:t>
            </a:r>
            <a:endParaRPr kumimoji="1" lang="ja-JP" altLang="en-US" sz="2000"/>
          </a:p>
        </p:txBody>
      </p:sp>
      <p:sp>
        <p:nvSpPr>
          <p:cNvPr id="23" name="テキスト ボックス 22">
            <a:extLst>
              <a:ext uri="{FF2B5EF4-FFF2-40B4-BE49-F238E27FC236}">
                <a16:creationId xmlns:a16="http://schemas.microsoft.com/office/drawing/2014/main" id="{1A31D692-8907-6745-8A46-0777805BEB98}"/>
              </a:ext>
            </a:extLst>
          </p:cNvPr>
          <p:cNvSpPr txBox="1"/>
          <p:nvPr/>
        </p:nvSpPr>
        <p:spPr>
          <a:xfrm>
            <a:off x="6077206" y="3879641"/>
            <a:ext cx="314510" cy="400110"/>
          </a:xfrm>
          <a:prstGeom prst="rect">
            <a:avLst/>
          </a:prstGeom>
          <a:noFill/>
        </p:spPr>
        <p:txBody>
          <a:bodyPr wrap="none" rtlCol="0">
            <a:spAutoFit/>
          </a:bodyPr>
          <a:lstStyle/>
          <a:p>
            <a:r>
              <a:rPr kumimoji="1" lang="en-US" altLang="ja-JP" sz="2000" dirty="0"/>
              <a:t>3</a:t>
            </a:r>
            <a:endParaRPr kumimoji="1" lang="ja-JP" altLang="en-US" sz="2000"/>
          </a:p>
        </p:txBody>
      </p:sp>
      <p:sp>
        <p:nvSpPr>
          <p:cNvPr id="25" name="テキスト ボックス 24">
            <a:extLst>
              <a:ext uri="{FF2B5EF4-FFF2-40B4-BE49-F238E27FC236}">
                <a16:creationId xmlns:a16="http://schemas.microsoft.com/office/drawing/2014/main" id="{2770B95F-5970-6E40-BA76-0DD5508B08A7}"/>
              </a:ext>
            </a:extLst>
          </p:cNvPr>
          <p:cNvSpPr txBox="1"/>
          <p:nvPr/>
        </p:nvSpPr>
        <p:spPr>
          <a:xfrm>
            <a:off x="6064260" y="4825622"/>
            <a:ext cx="314510" cy="400110"/>
          </a:xfrm>
          <a:prstGeom prst="rect">
            <a:avLst/>
          </a:prstGeom>
          <a:noFill/>
        </p:spPr>
        <p:txBody>
          <a:bodyPr wrap="none" rtlCol="0">
            <a:spAutoFit/>
          </a:bodyPr>
          <a:lstStyle/>
          <a:p>
            <a:r>
              <a:rPr kumimoji="1" lang="en-US" altLang="ja-JP" sz="2000" dirty="0"/>
              <a:t>4</a:t>
            </a:r>
            <a:endParaRPr kumimoji="1" lang="ja-JP" altLang="en-US" sz="2000"/>
          </a:p>
        </p:txBody>
      </p:sp>
      <p:sp>
        <p:nvSpPr>
          <p:cNvPr id="26" name="テキスト ボックス 25">
            <a:extLst>
              <a:ext uri="{FF2B5EF4-FFF2-40B4-BE49-F238E27FC236}">
                <a16:creationId xmlns:a16="http://schemas.microsoft.com/office/drawing/2014/main" id="{61CF9388-881C-E74A-9A67-47F30F9363A3}"/>
              </a:ext>
            </a:extLst>
          </p:cNvPr>
          <p:cNvSpPr txBox="1"/>
          <p:nvPr/>
        </p:nvSpPr>
        <p:spPr>
          <a:xfrm>
            <a:off x="6077206" y="5634651"/>
            <a:ext cx="314510" cy="400110"/>
          </a:xfrm>
          <a:prstGeom prst="rect">
            <a:avLst/>
          </a:prstGeom>
          <a:noFill/>
        </p:spPr>
        <p:txBody>
          <a:bodyPr wrap="none" rtlCol="0">
            <a:spAutoFit/>
          </a:bodyPr>
          <a:lstStyle/>
          <a:p>
            <a:r>
              <a:rPr kumimoji="1" lang="en-US" altLang="ja-JP" sz="2000" dirty="0"/>
              <a:t>5</a:t>
            </a:r>
            <a:endParaRPr kumimoji="1" lang="ja-JP" altLang="en-US" sz="2000"/>
          </a:p>
        </p:txBody>
      </p:sp>
      <p:sp>
        <p:nvSpPr>
          <p:cNvPr id="6" name="左中かっこ 5">
            <a:extLst>
              <a:ext uri="{FF2B5EF4-FFF2-40B4-BE49-F238E27FC236}">
                <a16:creationId xmlns:a16="http://schemas.microsoft.com/office/drawing/2014/main" id="{6230E840-B6DE-9A45-B4A9-02A2CD8EF9C6}"/>
              </a:ext>
            </a:extLst>
          </p:cNvPr>
          <p:cNvSpPr/>
          <p:nvPr/>
        </p:nvSpPr>
        <p:spPr>
          <a:xfrm>
            <a:off x="6363255" y="1632268"/>
            <a:ext cx="209690" cy="1108452"/>
          </a:xfrm>
          <a:prstGeom prst="leftBrace">
            <a:avLst/>
          </a:prstGeom>
          <a:ln w="12700">
            <a:solidFill>
              <a:srgbClr val="0B0B0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19397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1E2552-3FE7-094D-BD76-3B83FFB7EDBF}"/>
              </a:ext>
            </a:extLst>
          </p:cNvPr>
          <p:cNvSpPr>
            <a:spLocks noGrp="1"/>
          </p:cNvSpPr>
          <p:nvPr>
            <p:ph type="title"/>
          </p:nvPr>
        </p:nvSpPr>
        <p:spPr/>
        <p:txBody>
          <a:bodyPr/>
          <a:lstStyle/>
          <a:p>
            <a:r>
              <a:rPr kumimoji="1" lang="en-US" altLang="ja-JP" dirty="0" err="1"/>
              <a:t>Fpocket</a:t>
            </a:r>
            <a:r>
              <a:rPr kumimoji="1" lang="ja-JP" altLang="en-US"/>
              <a:t>について</a:t>
            </a:r>
          </a:p>
        </p:txBody>
      </p:sp>
      <p:sp>
        <p:nvSpPr>
          <p:cNvPr id="3" name="正方形/長方形 2">
            <a:extLst>
              <a:ext uri="{FF2B5EF4-FFF2-40B4-BE49-F238E27FC236}">
                <a16:creationId xmlns:a16="http://schemas.microsoft.com/office/drawing/2014/main" id="{9349A983-4AE6-4B44-AF07-829B48448438}"/>
              </a:ext>
            </a:extLst>
          </p:cNvPr>
          <p:cNvSpPr/>
          <p:nvPr/>
        </p:nvSpPr>
        <p:spPr>
          <a:xfrm>
            <a:off x="4792596" y="2035750"/>
            <a:ext cx="4003383" cy="4185761"/>
          </a:xfrm>
          <a:prstGeom prst="rect">
            <a:avLst/>
          </a:prstGeom>
        </p:spPr>
        <p:txBody>
          <a:bodyPr wrap="square">
            <a:spAutoFit/>
          </a:bodyPr>
          <a:lstStyle/>
          <a:p>
            <a:pPr marL="342900" indent="-342900">
              <a:buFont typeface="+mj-lt"/>
              <a:buAutoNum type="arabicPeriod"/>
            </a:pPr>
            <a:r>
              <a:rPr lang="en" altLang="ja-JP" sz="1400" b="0" dirty="0" err="1">
                <a:effectLst/>
                <a:latin typeface="Menlo" panose="020B0609030804020204" pitchFamily="49" charset="0"/>
              </a:rPr>
              <a:t>Score,Druggability</a:t>
            </a:r>
            <a:r>
              <a:rPr lang="en" altLang="ja-JP" sz="1400" b="0" dirty="0">
                <a:effectLst/>
                <a:latin typeface="Menlo" panose="020B0609030804020204" pitchFamily="49" charset="0"/>
              </a:rPr>
              <a:t> Score,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Number of Alpha Spheres,</a:t>
            </a:r>
          </a:p>
          <a:p>
            <a:pPr marL="342900" indent="-342900">
              <a:buFont typeface="+mj-lt"/>
              <a:buAutoNum type="arabicPeriod"/>
            </a:pPr>
            <a:r>
              <a:rPr lang="en" altLang="ja-JP" sz="1400" b="0" dirty="0">
                <a:effectLst/>
                <a:latin typeface="Menlo" panose="020B0609030804020204" pitchFamily="49" charset="0"/>
              </a:rPr>
              <a:t>Total SASA,</a:t>
            </a:r>
          </a:p>
          <a:p>
            <a:pPr marL="342900" indent="-342900">
              <a:buFont typeface="+mj-lt"/>
              <a:buAutoNum type="arabicPeriod"/>
            </a:pPr>
            <a:r>
              <a:rPr lang="en" altLang="ja-JP" sz="1400" b="0" dirty="0">
                <a:effectLst/>
                <a:latin typeface="Menlo" panose="020B0609030804020204" pitchFamily="49" charset="0"/>
              </a:rPr>
              <a:t>Polar 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err="1">
                <a:effectLst/>
                <a:latin typeface="Menlo" panose="020B0609030804020204" pitchFamily="49" charset="0"/>
              </a:rPr>
              <a:t>Apolar</a:t>
            </a:r>
            <a:r>
              <a:rPr lang="ja-JP" altLang="en-US" sz="1400" b="0" dirty="0">
                <a:effectLst/>
                <a:latin typeface="Menlo" panose="020B0609030804020204" pitchFamily="49" charset="0"/>
              </a:rPr>
              <a:t>　</a:t>
            </a:r>
            <a:r>
              <a:rPr lang="en" altLang="ja-JP" sz="1400" b="0" dirty="0">
                <a:effectLst/>
                <a:latin typeface="Menlo" panose="020B0609030804020204" pitchFamily="49" charset="0"/>
              </a:rPr>
              <a:t>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Volume,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Mean local hydrophobic density,</a:t>
            </a:r>
          </a:p>
          <a:p>
            <a:pPr marL="342900" indent="-342900">
              <a:buFont typeface="+mj-lt"/>
              <a:buAutoNum type="arabicPeriod"/>
            </a:pPr>
            <a:r>
              <a:rPr lang="en" altLang="ja-JP" sz="1400" b="0" dirty="0">
                <a:effectLst/>
                <a:latin typeface="Menlo" panose="020B0609030804020204" pitchFamily="49" charset="0"/>
              </a:rPr>
              <a:t>Mean alpha sphere radius,</a:t>
            </a:r>
          </a:p>
          <a:p>
            <a:pPr marL="342900" indent="-342900">
              <a:buFont typeface="+mj-lt"/>
              <a:buAutoNum type="arabicPeriod"/>
            </a:pPr>
            <a:r>
              <a:rPr lang="en" altLang="ja-JP" sz="1400" b="0" dirty="0">
                <a:effectLst/>
                <a:latin typeface="Menlo" panose="020B0609030804020204" pitchFamily="49" charset="0"/>
              </a:rPr>
              <a:t>Mean alp. </a:t>
            </a:r>
            <a:r>
              <a:rPr lang="en" altLang="ja-JP" sz="1400" b="0" dirty="0" err="1">
                <a:effectLst/>
                <a:latin typeface="Menlo" panose="020B0609030804020204" pitchFamily="49" charset="0"/>
              </a:rPr>
              <a:t>sph</a:t>
            </a:r>
            <a:r>
              <a:rPr lang="en" altLang="ja-JP" sz="1400" b="0" dirty="0">
                <a:effectLst/>
                <a:latin typeface="Menlo" panose="020B0609030804020204" pitchFamily="49" charset="0"/>
              </a:rPr>
              <a:t>. solvent access,</a:t>
            </a:r>
          </a:p>
          <a:p>
            <a:pPr marL="342900" indent="-342900">
              <a:buFont typeface="+mj-lt"/>
              <a:buAutoNum type="arabicPeriod"/>
            </a:pPr>
            <a:r>
              <a:rPr lang="en" altLang="ja-JP" sz="1400" b="0" dirty="0" err="1">
                <a:effectLst/>
                <a:latin typeface="Menlo" panose="020B0609030804020204" pitchFamily="49" charset="0"/>
              </a:rPr>
              <a:t>Apolar</a:t>
            </a:r>
            <a:r>
              <a:rPr lang="en" altLang="ja-JP" sz="1400" b="0" dirty="0">
                <a:effectLst/>
                <a:latin typeface="Menlo" panose="020B0609030804020204" pitchFamily="49" charset="0"/>
              </a:rPr>
              <a:t> alpha sphere proportion,</a:t>
            </a:r>
          </a:p>
          <a:p>
            <a:pPr marL="342900" indent="-342900">
              <a:buFont typeface="+mj-lt"/>
              <a:buAutoNum type="arabicPeriod"/>
            </a:pPr>
            <a:r>
              <a:rPr lang="en" altLang="ja-JP" sz="1400" b="0" dirty="0">
                <a:effectLst/>
                <a:latin typeface="Menlo" panose="020B0609030804020204" pitchFamily="49" charset="0"/>
              </a:rPr>
              <a:t>Hydrophobicity score,</a:t>
            </a:r>
          </a:p>
          <a:p>
            <a:pPr marL="342900" indent="-342900">
              <a:buFont typeface="+mj-lt"/>
              <a:buAutoNum type="arabicPeriod"/>
            </a:pPr>
            <a:r>
              <a:rPr lang="en" altLang="ja-JP" sz="1400" b="0" dirty="0">
                <a:effectLst/>
                <a:latin typeface="Menlo" panose="020B0609030804020204" pitchFamily="49" charset="0"/>
              </a:rPr>
              <a:t>Volume score,</a:t>
            </a:r>
          </a:p>
          <a:p>
            <a:pPr marL="342900" indent="-342900">
              <a:buFont typeface="+mj-lt"/>
              <a:buAutoNum type="arabicPeriod"/>
            </a:pPr>
            <a:r>
              <a:rPr lang="en" altLang="ja-JP" sz="1400" b="0" dirty="0">
                <a:effectLst/>
                <a:latin typeface="Menlo" panose="020B0609030804020204" pitchFamily="49" charset="0"/>
              </a:rPr>
              <a:t>Polarity score,</a:t>
            </a:r>
          </a:p>
          <a:p>
            <a:pPr marL="342900" indent="-342900">
              <a:buFont typeface="+mj-lt"/>
              <a:buAutoNum type="arabicPeriod"/>
            </a:pPr>
            <a:r>
              <a:rPr lang="en" altLang="ja-JP" sz="1400" b="0" dirty="0">
                <a:effectLst/>
                <a:latin typeface="Menlo" panose="020B0609030804020204" pitchFamily="49" charset="0"/>
              </a:rPr>
              <a:t>Charge score,</a:t>
            </a:r>
          </a:p>
          <a:p>
            <a:pPr marL="342900" indent="-342900">
              <a:buFont typeface="+mj-lt"/>
              <a:buAutoNum type="arabicPeriod"/>
            </a:pPr>
            <a:r>
              <a:rPr lang="en" altLang="ja-JP" sz="1400" b="0" dirty="0">
                <a:effectLst/>
                <a:latin typeface="Menlo" panose="020B0609030804020204" pitchFamily="49" charset="0"/>
              </a:rPr>
              <a:t>Proportion of polar atoms,</a:t>
            </a:r>
          </a:p>
          <a:p>
            <a:pPr marL="342900" indent="-342900">
              <a:buFont typeface="+mj-lt"/>
              <a:buAutoNum type="arabicPeriod"/>
            </a:pPr>
            <a:r>
              <a:rPr lang="en" altLang="ja-JP" sz="1400" b="0" dirty="0">
                <a:effectLst/>
                <a:latin typeface="Menlo" panose="020B0609030804020204" pitchFamily="49" charset="0"/>
              </a:rPr>
              <a:t>Alpha sphere density,</a:t>
            </a:r>
          </a:p>
          <a:p>
            <a:pPr marL="342900" indent="-342900">
              <a:buFont typeface="+mj-lt"/>
              <a:buAutoNum type="arabicPeriod"/>
            </a:pPr>
            <a:r>
              <a:rPr lang="en" altLang="ja-JP" sz="1400" b="0" dirty="0">
                <a:effectLst/>
                <a:latin typeface="Menlo" panose="020B0609030804020204" pitchFamily="49" charset="0"/>
              </a:rPr>
              <a:t>Cent. of mass - Alpha Sphere max </a:t>
            </a:r>
            <a:r>
              <a:rPr lang="en" altLang="ja-JP" sz="1400" b="0" dirty="0" err="1">
                <a:effectLst/>
                <a:latin typeface="Menlo" panose="020B0609030804020204" pitchFamily="49" charset="0"/>
              </a:rPr>
              <a:t>dist</a:t>
            </a:r>
            <a:r>
              <a:rPr lang="en" altLang="ja-JP" sz="1400" b="0" dirty="0">
                <a:effectLst/>
                <a:latin typeface="Menlo" panose="020B0609030804020204" pitchFamily="49" charset="0"/>
              </a:rPr>
              <a:t>,</a:t>
            </a:r>
          </a:p>
          <a:p>
            <a:pPr marL="342900" indent="-342900">
              <a:buFont typeface="+mj-lt"/>
              <a:buAutoNum type="arabicPeriod"/>
            </a:pPr>
            <a:r>
              <a:rPr lang="en" altLang="ja-JP" sz="1400" b="0" dirty="0">
                <a:effectLst/>
                <a:latin typeface="Menlo" panose="020B0609030804020204" pitchFamily="49" charset="0"/>
              </a:rPr>
              <a:t>Flexibility</a:t>
            </a:r>
            <a:endParaRPr lang="en" altLang="ja-JP" sz="1600" b="0" dirty="0">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976DAE8D-E582-594A-8B57-B21D2CBAB25C}"/>
              </a:ext>
            </a:extLst>
          </p:cNvPr>
          <p:cNvSpPr txBox="1"/>
          <p:nvPr/>
        </p:nvSpPr>
        <p:spPr>
          <a:xfrm>
            <a:off x="4543436" y="1428833"/>
            <a:ext cx="4804520" cy="400110"/>
          </a:xfrm>
          <a:prstGeom prst="rect">
            <a:avLst/>
          </a:prstGeom>
          <a:noFill/>
        </p:spPr>
        <p:txBody>
          <a:bodyPr wrap="none" rtlCol="0">
            <a:spAutoFit/>
          </a:bodyPr>
          <a:lstStyle/>
          <a:p>
            <a:r>
              <a:rPr kumimoji="1" lang="ja-JP" altLang="en-US" sz="2000" dirty="0"/>
              <a:t>算出される物理</a:t>
            </a:r>
            <a:r>
              <a:rPr kumimoji="1" lang="ja-JP" altLang="en-US" sz="2000"/>
              <a:t>化学的特徴量（</a:t>
            </a:r>
            <a:r>
              <a:rPr kumimoji="1" lang="en-US" altLang="ja-JP" sz="2000" dirty="0"/>
              <a:t>18</a:t>
            </a:r>
            <a:r>
              <a:rPr kumimoji="1" lang="ja-JP" altLang="en-US" sz="2000"/>
              <a:t>種類）</a:t>
            </a:r>
            <a:endParaRPr kumimoji="1" lang="ja-JP" altLang="en-US" sz="2000" dirty="0"/>
          </a:p>
        </p:txBody>
      </p:sp>
      <p:pic>
        <p:nvPicPr>
          <p:cNvPr id="7" name="図 6" descr="カラフルなグミ&#10;&#10;自動的に生成された説明">
            <a:extLst>
              <a:ext uri="{FF2B5EF4-FFF2-40B4-BE49-F238E27FC236}">
                <a16:creationId xmlns:a16="http://schemas.microsoft.com/office/drawing/2014/main" id="{7FBA16BA-19D1-5549-AD2D-5E4D24F7AEC2}"/>
              </a:ext>
            </a:extLst>
          </p:cNvPr>
          <p:cNvPicPr>
            <a:picLocks noChangeAspect="1"/>
          </p:cNvPicPr>
          <p:nvPr/>
        </p:nvPicPr>
        <p:blipFill>
          <a:blip r:embed="rId3"/>
          <a:stretch>
            <a:fillRect/>
          </a:stretch>
        </p:blipFill>
        <p:spPr>
          <a:xfrm>
            <a:off x="280875" y="2429904"/>
            <a:ext cx="3879850" cy="2482850"/>
          </a:xfrm>
          <a:prstGeom prst="rect">
            <a:avLst/>
          </a:prstGeom>
        </p:spPr>
      </p:pic>
      <p:sp>
        <p:nvSpPr>
          <p:cNvPr id="8" name="正方形/長方形 7">
            <a:extLst>
              <a:ext uri="{FF2B5EF4-FFF2-40B4-BE49-F238E27FC236}">
                <a16:creationId xmlns:a16="http://schemas.microsoft.com/office/drawing/2014/main" id="{718D455C-B1AF-F54A-8E32-FC1E0BDC47BA}"/>
              </a:ext>
            </a:extLst>
          </p:cNvPr>
          <p:cNvSpPr/>
          <p:nvPr/>
        </p:nvSpPr>
        <p:spPr>
          <a:xfrm>
            <a:off x="628650" y="5392779"/>
            <a:ext cx="3417923" cy="707886"/>
          </a:xfrm>
          <a:prstGeom prst="rect">
            <a:avLst/>
          </a:prstGeom>
        </p:spPr>
        <p:txBody>
          <a:bodyPr wrap="none">
            <a:spAutoFit/>
          </a:bodyPr>
          <a:lstStyle/>
          <a:p>
            <a:r>
              <a:rPr kumimoji="1" lang="ja-JP" altLang="en-US" sz="2000"/>
              <a:t>アポ構造：</a:t>
            </a:r>
            <a:r>
              <a:rPr kumimoji="1" lang="en-US" altLang="ja-JP" sz="2000" dirty="0"/>
              <a:t>2ZB1A</a:t>
            </a:r>
            <a:r>
              <a:rPr kumimoji="1" lang="ja-JP" altLang="en-US" sz="2000"/>
              <a:t>について、</a:t>
            </a:r>
            <a:endParaRPr kumimoji="1" lang="en-US" altLang="ja-JP" sz="2000" dirty="0"/>
          </a:p>
          <a:p>
            <a:r>
              <a:rPr lang="en-US" altLang="ja-JP" sz="2000" dirty="0" err="1"/>
              <a:t>Fpocket</a:t>
            </a:r>
            <a:r>
              <a:rPr lang="ja-JP" altLang="en-US" sz="2000"/>
              <a:t>で解析した結果</a:t>
            </a:r>
          </a:p>
        </p:txBody>
      </p:sp>
      <p:sp>
        <p:nvSpPr>
          <p:cNvPr id="9" name="ドーナツ 8">
            <a:extLst>
              <a:ext uri="{FF2B5EF4-FFF2-40B4-BE49-F238E27FC236}">
                <a16:creationId xmlns:a16="http://schemas.microsoft.com/office/drawing/2014/main" id="{270809D0-6548-E04A-98E9-FC0C0CBC6C45}"/>
              </a:ext>
            </a:extLst>
          </p:cNvPr>
          <p:cNvSpPr/>
          <p:nvPr/>
        </p:nvSpPr>
        <p:spPr>
          <a:xfrm>
            <a:off x="2153067" y="3888466"/>
            <a:ext cx="442031" cy="485422"/>
          </a:xfrm>
          <a:prstGeom prst="donut">
            <a:avLst>
              <a:gd name="adj" fmla="val 835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10">
            <a:extLst>
              <a:ext uri="{FF2B5EF4-FFF2-40B4-BE49-F238E27FC236}">
                <a16:creationId xmlns:a16="http://schemas.microsoft.com/office/drawing/2014/main" id="{B0A6B463-B2E9-7741-9CBC-3ED0C55E23D5}"/>
              </a:ext>
            </a:extLst>
          </p:cNvPr>
          <p:cNvSpPr/>
          <p:nvPr/>
        </p:nvSpPr>
        <p:spPr>
          <a:xfrm>
            <a:off x="1174196" y="3697355"/>
            <a:ext cx="442031" cy="485422"/>
          </a:xfrm>
          <a:prstGeom prst="donut">
            <a:avLst>
              <a:gd name="adj" fmla="val 852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C4AADB3-2CD1-B642-BAA0-6A64A38DC0B0}"/>
              </a:ext>
            </a:extLst>
          </p:cNvPr>
          <p:cNvSpPr/>
          <p:nvPr/>
        </p:nvSpPr>
        <p:spPr>
          <a:xfrm rot="20721937" flipH="1">
            <a:off x="1578657" y="4150013"/>
            <a:ext cx="45719" cy="1161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F979B13-2806-BE4F-8854-52D008970A8B}"/>
              </a:ext>
            </a:extLst>
          </p:cNvPr>
          <p:cNvSpPr/>
          <p:nvPr/>
        </p:nvSpPr>
        <p:spPr>
          <a:xfrm rot="1645723">
            <a:off x="1973201" y="4270451"/>
            <a:ext cx="45719" cy="10774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1529CE9-38B7-D843-919A-E8B39AC12C22}"/>
              </a:ext>
            </a:extLst>
          </p:cNvPr>
          <p:cNvSpPr/>
          <p:nvPr/>
        </p:nvSpPr>
        <p:spPr>
          <a:xfrm>
            <a:off x="280875" y="1414241"/>
            <a:ext cx="4066696" cy="1015663"/>
          </a:xfrm>
          <a:prstGeom prst="rect">
            <a:avLst/>
          </a:prstGeom>
        </p:spPr>
        <p:txBody>
          <a:bodyPr wrap="square">
            <a:spAutoFit/>
          </a:bodyPr>
          <a:lstStyle/>
          <a:p>
            <a:r>
              <a:rPr kumimoji="1" lang="en-US" altLang="ja-JP" sz="2000" dirty="0" err="1"/>
              <a:t>Fpocket</a:t>
            </a:r>
            <a:r>
              <a:rPr kumimoji="1" lang="ja-JP" altLang="en-US" sz="2000" dirty="0"/>
              <a:t>：タンパク質表面の幾何学的特徴からポケットを検出</a:t>
            </a:r>
            <a:r>
              <a:rPr kumimoji="1" lang="ja-JP" altLang="en-US" sz="2000"/>
              <a:t>するオープンソースソフトウェア。</a:t>
            </a:r>
            <a:endParaRPr kumimoji="1" lang="ja-JP" altLang="en-US" sz="2000" dirty="0"/>
          </a:p>
        </p:txBody>
      </p:sp>
      <p:sp>
        <p:nvSpPr>
          <p:cNvPr id="4" name="左中かっこ 3">
            <a:extLst>
              <a:ext uri="{FF2B5EF4-FFF2-40B4-BE49-F238E27FC236}">
                <a16:creationId xmlns:a16="http://schemas.microsoft.com/office/drawing/2014/main" id="{0FC7A443-6F8D-4E90-BF2D-2A8CE46CA3DF}"/>
              </a:ext>
            </a:extLst>
          </p:cNvPr>
          <p:cNvSpPr/>
          <p:nvPr/>
        </p:nvSpPr>
        <p:spPr>
          <a:xfrm>
            <a:off x="4543436" y="1967196"/>
            <a:ext cx="176846" cy="4431623"/>
          </a:xfrm>
          <a:prstGeom prst="leftBrace">
            <a:avLst>
              <a:gd name="adj1" fmla="val 41873"/>
              <a:gd name="adj2" fmla="val 4877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37D7287D-EAC4-439A-A68A-7C0EB469095E}"/>
              </a:ext>
            </a:extLst>
          </p:cNvPr>
          <p:cNvCxnSpPr>
            <a:cxnSpLocks/>
          </p:cNvCxnSpPr>
          <p:nvPr/>
        </p:nvCxnSpPr>
        <p:spPr>
          <a:xfrm flipH="1">
            <a:off x="2520778" y="4122214"/>
            <a:ext cx="2022658" cy="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842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2D5721-6A10-D045-8CE5-C8976264AFFF}"/>
              </a:ext>
            </a:extLst>
          </p:cNvPr>
          <p:cNvSpPr>
            <a:spLocks noGrp="1"/>
          </p:cNvSpPr>
          <p:nvPr>
            <p:ph type="title"/>
          </p:nvPr>
        </p:nvSpPr>
        <p:spPr/>
        <p:txBody>
          <a:bodyPr/>
          <a:lstStyle/>
          <a:p>
            <a:r>
              <a:rPr kumimoji="1" lang="ja-JP" altLang="en-US"/>
              <a:t>機械学習モデルについて</a:t>
            </a:r>
          </a:p>
        </p:txBody>
      </p:sp>
      <p:sp>
        <p:nvSpPr>
          <p:cNvPr id="5" name="テキスト ボックス 4">
            <a:extLst>
              <a:ext uri="{FF2B5EF4-FFF2-40B4-BE49-F238E27FC236}">
                <a16:creationId xmlns:a16="http://schemas.microsoft.com/office/drawing/2014/main" id="{E25EAC18-D2A2-FF4C-847C-1F92617F0D9E}"/>
              </a:ext>
            </a:extLst>
          </p:cNvPr>
          <p:cNvSpPr txBox="1"/>
          <p:nvPr/>
        </p:nvSpPr>
        <p:spPr>
          <a:xfrm>
            <a:off x="420130" y="1905506"/>
            <a:ext cx="4833963" cy="3046988"/>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機械学習モデル</a:t>
            </a:r>
            <a:r>
              <a:rPr kumimoji="1" lang="ja-JP" altLang="en-US" sz="2400"/>
              <a:t>は</a:t>
            </a:r>
            <a:r>
              <a:rPr lang="en" altLang="ja-JP" sz="2400" dirty="0" err="1"/>
              <a:t>XGBoost</a:t>
            </a:r>
            <a:r>
              <a:rPr lang="en-US" altLang="ja-JP" sz="2400" dirty="0"/>
              <a:t>,</a:t>
            </a:r>
            <a:r>
              <a:rPr lang="ja-JP" altLang="en-US" sz="2400"/>
              <a:t>  </a:t>
            </a:r>
            <a:r>
              <a:rPr lang="en" altLang="ja-JP" sz="2400" dirty="0" err="1"/>
              <a:t>LightGBM</a:t>
            </a:r>
            <a:r>
              <a:rPr lang="ja-JP" altLang="en-US" sz="2400"/>
              <a:t>を用いた。</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学習データ：</a:t>
            </a:r>
            <a:r>
              <a:rPr kumimoji="1" lang="en-US" altLang="ja-JP" sz="2400" dirty="0"/>
              <a:t>174</a:t>
            </a:r>
            <a:r>
              <a:rPr kumimoji="1" lang="ja-JP" altLang="en-US" sz="2400"/>
              <a:t> </a:t>
            </a:r>
            <a:endParaRPr kumimoji="1" lang="en-US" altLang="ja-JP" sz="2400" dirty="0"/>
          </a:p>
          <a:p>
            <a:r>
              <a:rPr kumimoji="1" lang="ja-JP" altLang="en-US" sz="2400"/>
              <a:t>　テストデータ</a:t>
            </a:r>
            <a:r>
              <a:rPr kumimoji="1" lang="ja-JP" altLang="en-US" sz="2400" dirty="0"/>
              <a:t>：</a:t>
            </a:r>
            <a:r>
              <a:rPr kumimoji="1" lang="en-US" altLang="ja-JP" sz="2400" dirty="0"/>
              <a:t>20</a:t>
            </a:r>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k</a:t>
            </a:r>
            <a:r>
              <a:rPr kumimoji="1" lang="ja-JP" altLang="en-US" sz="2400" dirty="0"/>
              <a:t>分割検証法：</a:t>
            </a:r>
            <a:r>
              <a:rPr kumimoji="1" lang="en-US" altLang="ja-JP" sz="2400" dirty="0"/>
              <a:t>k=4</a:t>
            </a:r>
          </a:p>
          <a:p>
            <a:pPr marL="342900" indent="-342900">
              <a:buFont typeface="Arial" panose="020B0604020202020204" pitchFamily="34" charset="0"/>
              <a:buChar char="•"/>
            </a:pPr>
            <a:endParaRPr kumimoji="1" lang="en-US" altLang="ja-JP" sz="2400" dirty="0"/>
          </a:p>
        </p:txBody>
      </p:sp>
      <p:sp>
        <p:nvSpPr>
          <p:cNvPr id="6" name="テキスト ボックス 5">
            <a:extLst>
              <a:ext uri="{FF2B5EF4-FFF2-40B4-BE49-F238E27FC236}">
                <a16:creationId xmlns:a16="http://schemas.microsoft.com/office/drawing/2014/main" id="{B6AFD347-0C47-D64E-9FA9-AB38A6AA5E80}"/>
              </a:ext>
            </a:extLst>
          </p:cNvPr>
          <p:cNvSpPr txBox="1"/>
          <p:nvPr/>
        </p:nvSpPr>
        <p:spPr>
          <a:xfrm>
            <a:off x="5499570" y="5450850"/>
            <a:ext cx="3710379" cy="971484"/>
          </a:xfrm>
          <a:prstGeom prst="rect">
            <a:avLst/>
          </a:prstGeom>
          <a:noFill/>
        </p:spPr>
        <p:txBody>
          <a:bodyPr wrap="square" rtlCol="0">
            <a:spAutoFit/>
          </a:bodyPr>
          <a:lstStyle/>
          <a:p>
            <a:pPr>
              <a:lnSpc>
                <a:spcPct val="150000"/>
              </a:lnSpc>
            </a:pPr>
            <a:r>
              <a:rPr kumimoji="1" lang="en-US" altLang="ja-JP" sz="2000" dirty="0"/>
              <a:t>1:</a:t>
            </a:r>
            <a:r>
              <a:rPr kumimoji="1" lang="ja-JP" altLang="en-US" sz="2000" dirty="0"/>
              <a:t> クリプトサイト（正例）</a:t>
            </a:r>
            <a:endParaRPr kumimoji="1" lang="en-US" altLang="ja-JP" sz="2000" dirty="0"/>
          </a:p>
          <a:p>
            <a:pPr>
              <a:lnSpc>
                <a:spcPct val="150000"/>
              </a:lnSpc>
            </a:pPr>
            <a:r>
              <a:rPr kumimoji="1" lang="en-US" altLang="ja-JP" sz="2000" dirty="0"/>
              <a:t>0:</a:t>
            </a:r>
            <a:r>
              <a:rPr kumimoji="1" lang="ja-JP" altLang="en-US" sz="2000" dirty="0"/>
              <a:t> 表面の凹み（負例）</a:t>
            </a:r>
          </a:p>
        </p:txBody>
      </p:sp>
      <p:pic>
        <p:nvPicPr>
          <p:cNvPr id="7" name="図 6" descr="グラフ, 散布図&#10;&#10;自動的に生成された説明">
            <a:extLst>
              <a:ext uri="{FF2B5EF4-FFF2-40B4-BE49-F238E27FC236}">
                <a16:creationId xmlns:a16="http://schemas.microsoft.com/office/drawing/2014/main" id="{EB09FF02-7792-7247-A63C-BB291615E777}"/>
              </a:ext>
            </a:extLst>
          </p:cNvPr>
          <p:cNvPicPr>
            <a:picLocks noChangeAspect="1"/>
          </p:cNvPicPr>
          <p:nvPr/>
        </p:nvPicPr>
        <p:blipFill rotWithShape="1">
          <a:blip r:embed="rId3"/>
          <a:srcRect l="27273" r="2767"/>
          <a:stretch/>
        </p:blipFill>
        <p:spPr>
          <a:xfrm>
            <a:off x="5067861" y="1522637"/>
            <a:ext cx="3710379" cy="3977640"/>
          </a:xfrm>
          <a:prstGeom prst="rect">
            <a:avLst/>
          </a:prstGeom>
        </p:spPr>
      </p:pic>
      <p:sp>
        <p:nvSpPr>
          <p:cNvPr id="3" name="正方形/長方形 2">
            <a:extLst>
              <a:ext uri="{FF2B5EF4-FFF2-40B4-BE49-F238E27FC236}">
                <a16:creationId xmlns:a16="http://schemas.microsoft.com/office/drawing/2014/main" id="{2EA8FBF3-48A6-4AF7-ACD5-38CAB365C25E}"/>
              </a:ext>
            </a:extLst>
          </p:cNvPr>
          <p:cNvSpPr/>
          <p:nvPr/>
        </p:nvSpPr>
        <p:spPr>
          <a:xfrm>
            <a:off x="523926" y="5167311"/>
            <a:ext cx="4487975" cy="1072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u="sng" dirty="0">
                <a:solidFill>
                  <a:schemeClr val="tx1"/>
                </a:solidFill>
              </a:rPr>
              <a:t>結果：</a:t>
            </a:r>
            <a:endParaRPr kumimoji="1" lang="en-US" altLang="ja-JP" sz="2000" u="sng" dirty="0">
              <a:solidFill>
                <a:schemeClr val="tx1"/>
              </a:solidFill>
            </a:endParaRPr>
          </a:p>
          <a:p>
            <a:pPr algn="ctr"/>
            <a:r>
              <a:rPr kumimoji="1" lang="ja-JP" altLang="en-US" sz="2000" dirty="0">
                <a:solidFill>
                  <a:schemeClr val="tx1"/>
                </a:solidFill>
              </a:rPr>
              <a:t>テストデータについて</a:t>
            </a:r>
            <a:endParaRPr kumimoji="1" lang="en-US" altLang="ja-JP" sz="2000" dirty="0">
              <a:solidFill>
                <a:schemeClr val="tx1"/>
              </a:solidFill>
            </a:endParaRPr>
          </a:p>
          <a:p>
            <a:pPr algn="ctr"/>
            <a:r>
              <a:rPr lang="en" altLang="ja-JP" sz="2000" dirty="0">
                <a:solidFill>
                  <a:schemeClr val="tx1"/>
                </a:solidFill>
              </a:rPr>
              <a:t>F1_score: </a:t>
            </a:r>
            <a:r>
              <a:rPr lang="en" altLang="ja-JP" sz="2000" b="1" dirty="0">
                <a:solidFill>
                  <a:schemeClr val="tx1"/>
                </a:solidFill>
              </a:rPr>
              <a:t>70.6%</a:t>
            </a:r>
            <a:r>
              <a:rPr lang="en" altLang="ja-JP" sz="2000" dirty="0">
                <a:solidFill>
                  <a:schemeClr val="tx1"/>
                </a:solidFill>
              </a:rPr>
              <a:t> </a:t>
            </a:r>
            <a:r>
              <a:rPr lang="ja-JP" altLang="en-US" sz="2000" dirty="0">
                <a:solidFill>
                  <a:schemeClr val="tx1"/>
                </a:solidFill>
              </a:rPr>
              <a:t>の精度を達成</a:t>
            </a:r>
            <a:r>
              <a:rPr lang="en-US" altLang="ja-JP" sz="2000" dirty="0">
                <a:solidFill>
                  <a:schemeClr val="tx1"/>
                </a:solidFill>
              </a:rPr>
              <a:t>.</a:t>
            </a:r>
            <a:endParaRPr lang="en" altLang="ja-JP" sz="2000" dirty="0">
              <a:solidFill>
                <a:schemeClr val="tx1"/>
              </a:solidFill>
            </a:endParaRPr>
          </a:p>
        </p:txBody>
      </p:sp>
    </p:spTree>
    <p:extLst>
      <p:ext uri="{BB962C8B-B14F-4D97-AF65-F5344CB8AC3E}">
        <p14:creationId xmlns:p14="http://schemas.microsoft.com/office/powerpoint/2010/main" val="379366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a:xfrm>
            <a:off x="396695" y="383381"/>
            <a:ext cx="8376954" cy="1325563"/>
          </a:xfrm>
        </p:spPr>
        <p:txBody>
          <a:bodyPr>
            <a:normAutofit/>
          </a:bodyPr>
          <a:lstStyle/>
          <a:p>
            <a:r>
              <a:rPr lang="ja-JP" altLang="en-US" sz="4000" dirty="0"/>
              <a:t>機械学習モデルの重要特徴量可視化</a:t>
            </a:r>
            <a:endParaRPr kumimoji="1" lang="ja-JP" altLang="en-US" sz="4000" dirty="0"/>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14829" y="2013067"/>
            <a:ext cx="4663018" cy="3497263"/>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382999" y="1936869"/>
            <a:ext cx="4746171" cy="3687366"/>
          </a:xfrm>
          <a:prstGeom prst="rect">
            <a:avLst/>
          </a:prstGeom>
        </p:spPr>
      </p:pic>
      <p:sp>
        <p:nvSpPr>
          <p:cNvPr id="15" name="テキスト ボックス 14">
            <a:extLst>
              <a:ext uri="{FF2B5EF4-FFF2-40B4-BE49-F238E27FC236}">
                <a16:creationId xmlns:a16="http://schemas.microsoft.com/office/drawing/2014/main" id="{F49C9F64-15CC-4542-995E-CD6607BE8F73}"/>
              </a:ext>
            </a:extLst>
          </p:cNvPr>
          <p:cNvSpPr txBox="1"/>
          <p:nvPr/>
        </p:nvSpPr>
        <p:spPr>
          <a:xfrm>
            <a:off x="448142" y="1693043"/>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14830" y="1668389"/>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6E8E3DCD-4F1A-8749-A761-0C46D24DCC2F}"/>
              </a:ext>
            </a:extLst>
          </p:cNvPr>
          <p:cNvSpPr/>
          <p:nvPr/>
        </p:nvSpPr>
        <p:spPr>
          <a:xfrm>
            <a:off x="437177" y="5743518"/>
            <a:ext cx="8336472" cy="707886"/>
          </a:xfrm>
          <a:prstGeom prst="rect">
            <a:avLst/>
          </a:prstGeom>
        </p:spPr>
        <p:txBody>
          <a:bodyPr wrap="square">
            <a:spAutoFit/>
          </a:bodyPr>
          <a:lstStyle/>
          <a:p>
            <a:pPr marL="342900" lvl="0" indent="-342900" defTabSz="914400">
              <a:buFont typeface="Arial" panose="020B0604020202020204" pitchFamily="34" charset="0"/>
              <a:buChar char="•"/>
              <a:defRPr/>
            </a:pPr>
            <a:r>
              <a:rPr kumimoji="1" lang="ja-JP" altLang="en-US" sz="2000" dirty="0"/>
              <a:t>各モデルが学習において重要と判断した特徴量</a:t>
            </a:r>
            <a:r>
              <a:rPr kumimoji="1" lang="ja-JP" altLang="en-US" sz="2000"/>
              <a:t>を可視化。</a:t>
            </a:r>
            <a:endParaRPr kumimoji="1" lang="en-US" altLang="ja-JP" sz="2000" dirty="0"/>
          </a:p>
          <a:p>
            <a:pPr marL="342900" lvl="0" indent="-342900" defTabSz="914400">
              <a:buFont typeface="Arial" panose="020B0604020202020204" pitchFamily="34" charset="0"/>
              <a:buChar char="•"/>
              <a:defRPr/>
            </a:pPr>
            <a:r>
              <a:rPr kumimoji="1" lang="ja-JP" altLang="en-US" sz="2000" dirty="0"/>
              <a:t>重要度の高い順に特徴量をソート</a:t>
            </a:r>
            <a:r>
              <a:rPr kumimoji="1" lang="ja-JP" altLang="en-US" sz="2000"/>
              <a:t>して表示。</a:t>
            </a:r>
            <a:endParaRPr kumimoji="1" lang="ja-JP" altLang="en-US" sz="2000" dirty="0"/>
          </a:p>
        </p:txBody>
      </p:sp>
    </p:spTree>
    <p:extLst>
      <p:ext uri="{BB962C8B-B14F-4D97-AF65-F5344CB8AC3E}">
        <p14:creationId xmlns:p14="http://schemas.microsoft.com/office/powerpoint/2010/main" val="1784753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a:xfrm>
            <a:off x="628649" y="365126"/>
            <a:ext cx="8268215" cy="1325563"/>
          </a:xfrm>
        </p:spPr>
        <p:txBody>
          <a:bodyPr>
            <a:normAutofit/>
          </a:bodyPr>
          <a:lstStyle/>
          <a:p>
            <a:r>
              <a:rPr lang="en-US" altLang="ja-JP" sz="4000" dirty="0" err="1"/>
              <a:t>XGBoost</a:t>
            </a:r>
            <a:r>
              <a:rPr lang="ja-JP" altLang="en-US" sz="4000" dirty="0"/>
              <a:t>と</a:t>
            </a:r>
            <a:r>
              <a:rPr lang="en-US" altLang="ja-JP" sz="4000" dirty="0" err="1"/>
              <a:t>LightGBM</a:t>
            </a:r>
            <a:r>
              <a:rPr lang="ja-JP" altLang="en-US" sz="4000" dirty="0"/>
              <a:t>の重要特徴量</a:t>
            </a:r>
            <a:br>
              <a:rPr lang="en-US" altLang="ja-JP" sz="4000" dirty="0"/>
            </a:br>
            <a:r>
              <a:rPr lang="ja-JP" altLang="en-US" sz="4000" dirty="0"/>
              <a:t>可視化</a:t>
            </a:r>
            <a:endParaRPr kumimoji="1" lang="ja-JP" altLang="en-US" sz="4000" dirty="0"/>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0" y="2071090"/>
            <a:ext cx="4566169" cy="3424626"/>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577832" y="2027896"/>
            <a:ext cx="4335928" cy="3368643"/>
          </a:xfrm>
          <a:prstGeom prst="rect">
            <a:avLst/>
          </a:prstGeom>
        </p:spPr>
      </p:pic>
      <p:cxnSp>
        <p:nvCxnSpPr>
          <p:cNvPr id="6" name="直線コネクタ 5">
            <a:extLst>
              <a:ext uri="{FF2B5EF4-FFF2-40B4-BE49-F238E27FC236}">
                <a16:creationId xmlns:a16="http://schemas.microsoft.com/office/drawing/2014/main" id="{B2F92C91-41CD-E640-8136-74CBF9F41CD0}"/>
              </a:ext>
            </a:extLst>
          </p:cNvPr>
          <p:cNvCxnSpPr>
            <a:cxnSpLocks/>
          </p:cNvCxnSpPr>
          <p:nvPr/>
        </p:nvCxnSpPr>
        <p:spPr>
          <a:xfrm>
            <a:off x="444674" y="2434692"/>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3F0E806-5BDD-494A-BD3A-C34DC661A926}"/>
              </a:ext>
            </a:extLst>
          </p:cNvPr>
          <p:cNvCxnSpPr>
            <a:cxnSpLocks/>
          </p:cNvCxnSpPr>
          <p:nvPr/>
        </p:nvCxnSpPr>
        <p:spPr>
          <a:xfrm>
            <a:off x="4778828" y="2380322"/>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6C1A2F1-66EF-5C4E-8CA1-60A5BBBE191D}"/>
              </a:ext>
            </a:extLst>
          </p:cNvPr>
          <p:cNvCxnSpPr>
            <a:cxnSpLocks/>
          </p:cNvCxnSpPr>
          <p:nvPr/>
        </p:nvCxnSpPr>
        <p:spPr>
          <a:xfrm>
            <a:off x="1036504" y="2723663"/>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F4D40CD-526B-6D46-B6B9-7AFD7C73AB8B}"/>
              </a:ext>
            </a:extLst>
          </p:cNvPr>
          <p:cNvCxnSpPr>
            <a:cxnSpLocks/>
          </p:cNvCxnSpPr>
          <p:nvPr/>
        </p:nvCxnSpPr>
        <p:spPr>
          <a:xfrm>
            <a:off x="1370333" y="2561103"/>
            <a:ext cx="2213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1DA0CEE-4DB3-2846-9A22-1D115CEBCCD8}"/>
              </a:ext>
            </a:extLst>
          </p:cNvPr>
          <p:cNvCxnSpPr>
            <a:cxnSpLocks/>
          </p:cNvCxnSpPr>
          <p:nvPr/>
        </p:nvCxnSpPr>
        <p:spPr>
          <a:xfrm>
            <a:off x="5748363" y="2807689"/>
            <a:ext cx="25160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D6AA744-5CB1-EB4D-A529-1F2274A2A57C}"/>
              </a:ext>
            </a:extLst>
          </p:cNvPr>
          <p:cNvCxnSpPr>
            <a:cxnSpLocks/>
          </p:cNvCxnSpPr>
          <p:nvPr/>
        </p:nvCxnSpPr>
        <p:spPr>
          <a:xfrm>
            <a:off x="5410199" y="2511676"/>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49C9F64-15CC-4542-995E-CD6607BE8F73}"/>
              </a:ext>
            </a:extLst>
          </p:cNvPr>
          <p:cNvSpPr txBox="1"/>
          <p:nvPr/>
        </p:nvSpPr>
        <p:spPr>
          <a:xfrm>
            <a:off x="462971" y="1707872"/>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29659" y="1683218"/>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CE6747C5-5E89-F949-BECC-2ECFA6F527AE}"/>
              </a:ext>
            </a:extLst>
          </p:cNvPr>
          <p:cNvSpPr/>
          <p:nvPr/>
        </p:nvSpPr>
        <p:spPr>
          <a:xfrm>
            <a:off x="296130" y="5704303"/>
            <a:ext cx="8667058" cy="707886"/>
          </a:xfrm>
          <a:prstGeom prst="rect">
            <a:avLst/>
          </a:prstGeom>
        </p:spPr>
        <p:txBody>
          <a:bodyPr wrap="square">
            <a:spAutoFit/>
          </a:bodyPr>
          <a:lstStyle/>
          <a:p>
            <a:pPr marL="342900" indent="-342900">
              <a:buFont typeface="Arial" panose="020B0604020202020204" pitchFamily="34" charset="0"/>
              <a:buChar char="•"/>
            </a:pPr>
            <a:r>
              <a:rPr kumimoji="1" lang="en" altLang="ja-JP" sz="2000" dirty="0"/>
              <a:t>Mean alp. </a:t>
            </a:r>
            <a:r>
              <a:rPr kumimoji="1" lang="en" altLang="ja-JP" sz="2000" dirty="0" err="1"/>
              <a:t>sph</a:t>
            </a:r>
            <a:r>
              <a:rPr kumimoji="1" lang="en" altLang="ja-JP" sz="2000" dirty="0"/>
              <a:t>. Solvent access, Polarity score, Score</a:t>
            </a:r>
            <a:r>
              <a:rPr kumimoji="1" lang="ja-JP" altLang="en-US" sz="2000" dirty="0"/>
              <a:t>が両モデル</a:t>
            </a:r>
            <a:r>
              <a:rPr kumimoji="1" lang="ja-JP" altLang="en-US" sz="2000"/>
              <a:t>ともに</a:t>
            </a:r>
            <a:endParaRPr kumimoji="1" lang="en-US" altLang="ja-JP" sz="2000" dirty="0"/>
          </a:p>
          <a:p>
            <a:r>
              <a:rPr kumimoji="1" lang="ja-JP" altLang="en-US" sz="2000"/>
              <a:t>　重要</a:t>
            </a:r>
            <a:r>
              <a:rPr kumimoji="1" lang="ja-JP" altLang="en-US" sz="2000" dirty="0"/>
              <a:t>と判断した上位</a:t>
            </a:r>
            <a:r>
              <a:rPr kumimoji="1" lang="ja-JP" altLang="en-US" sz="2000"/>
              <a:t>の特徴量。</a:t>
            </a:r>
            <a:endParaRPr lang="ja-JP" altLang="en-US" sz="2000" dirty="0"/>
          </a:p>
        </p:txBody>
      </p:sp>
    </p:spTree>
    <p:extLst>
      <p:ext uri="{BB962C8B-B14F-4D97-AF65-F5344CB8AC3E}">
        <p14:creationId xmlns:p14="http://schemas.microsoft.com/office/powerpoint/2010/main" val="345040341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9436</TotalTime>
  <Words>2263</Words>
  <Application>Microsoft Macintosh PowerPoint</Application>
  <PresentationFormat>画面に合わせる (4:3)</PresentationFormat>
  <Paragraphs>198</Paragraphs>
  <Slides>17</Slides>
  <Notes>11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17</vt:i4>
      </vt:variant>
    </vt:vector>
  </HeadingPairs>
  <TitlesOfParts>
    <vt:vector size="26" baseType="lpstr">
      <vt:lpstr>-apple-system</vt:lpstr>
      <vt:lpstr>MyriadPro</vt:lpstr>
      <vt:lpstr>YuMincho</vt:lpstr>
      <vt:lpstr>游ゴシック</vt:lpstr>
      <vt:lpstr>Arial</vt:lpstr>
      <vt:lpstr>Calibri</vt:lpstr>
      <vt:lpstr>Calibri Light</vt:lpstr>
      <vt:lpstr>Menlo</vt:lpstr>
      <vt:lpstr>Office テーマ</vt:lpstr>
      <vt:lpstr>機械学習を用いたタンパク質 クリプトサイトの予測法の開発  </vt:lpstr>
      <vt:lpstr>背景</vt:lpstr>
      <vt:lpstr>背景</vt:lpstr>
      <vt:lpstr>研究目的</vt:lpstr>
      <vt:lpstr>構築パイプライン </vt:lpstr>
      <vt:lpstr>Fpocketについて</vt:lpstr>
      <vt:lpstr>機械学習モデルについて</vt:lpstr>
      <vt:lpstr>機械学習モデルの重要特徴量可視化</vt:lpstr>
      <vt:lpstr>XGBoostとLightGBMの重要特徴量 可視化</vt:lpstr>
      <vt:lpstr>特徴量の因子分析</vt:lpstr>
      <vt:lpstr>特徴量の因子分析</vt:lpstr>
      <vt:lpstr>まとめ</vt:lpstr>
      <vt:lpstr>展望</vt:lpstr>
      <vt:lpstr>ご静聴ありがとうございました。</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熊田　匡仁</dc:creator>
  <cp:lastModifiedBy>熊田　匡仁</cp:lastModifiedBy>
  <cp:revision>72</cp:revision>
  <dcterms:created xsi:type="dcterms:W3CDTF">2021-05-04T16:01:12Z</dcterms:created>
  <dcterms:modified xsi:type="dcterms:W3CDTF">2021-07-03T09:38:11Z</dcterms:modified>
</cp:coreProperties>
</file>